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8" r:id="rId6"/>
    <p:sldId id="261" r:id="rId7"/>
    <p:sldId id="270" r:id="rId8"/>
    <p:sldId id="262" r:id="rId9"/>
    <p:sldId id="263" r:id="rId10"/>
    <p:sldId id="272" r:id="rId11"/>
    <p:sldId id="264" r:id="rId12"/>
    <p:sldId id="265" r:id="rId13"/>
  </p:sldIdLst>
  <p:sldSz cx="14630400" cy="8229600"/>
  <p:notesSz cx="8229600" cy="14630400"/>
  <p:embeddedFontLst>
    <p:embeddedFont>
      <p:font typeface="Poppins Light" panose="00000400000000000000" pitchFamily="2" charset="0"/>
      <p:regular r:id="rId15"/>
      <p:italic r:id="rId16"/>
    </p:embeddedFont>
    <p:embeddedFont>
      <p:font typeface="Roboto" panose="02000000000000000000" pitchFamily="2" charset="0"/>
      <p:regular r:id="rId17"/>
      <p:bold r:id="rId18"/>
      <p:italic r:id="rId19"/>
      <p:boldItalic r:id="rId20"/>
    </p:embeddedFont>
    <p:embeddedFont>
      <p:font typeface="Roboto Light" panose="02000000000000000000" pitchFamily="2" charset="0"/>
      <p:regular r:id="rId21"/>
      <p:italic r:id="rId22"/>
    </p:embeddedFont>
    <p:embeddedFont>
      <p:font typeface="Saira Medium" panose="020B0604020202020204" charset="0"/>
      <p:regular r:id="rId23"/>
    </p:embeddedFont>
  </p:embeddedFont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B9E979-04E4-43DC-A6E2-91C928514391}" v="3" dt="2025-05-16T12:13:53.4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mo Ame" userId="470ddaa047596539" providerId="LiveId" clId="{0EB9E979-04E4-43DC-A6E2-91C928514391}"/>
    <pc:docChg chg="undo custSel addSld delSld modSld">
      <pc:chgData name="Momo Ame" userId="470ddaa047596539" providerId="LiveId" clId="{0EB9E979-04E4-43DC-A6E2-91C928514391}" dt="2025-05-16T12:16:51.927" v="66" actId="2711"/>
      <pc:docMkLst>
        <pc:docMk/>
      </pc:docMkLst>
      <pc:sldChg chg="modSp mod">
        <pc:chgData name="Momo Ame" userId="470ddaa047596539" providerId="LiveId" clId="{0EB9E979-04E4-43DC-A6E2-91C928514391}" dt="2025-05-16T12:04:26.944" v="7"/>
        <pc:sldMkLst>
          <pc:docMk/>
          <pc:sldMk cId="0" sldId="270"/>
        </pc:sldMkLst>
        <pc:spChg chg="mod">
          <ac:chgData name="Momo Ame" userId="470ddaa047596539" providerId="LiveId" clId="{0EB9E979-04E4-43DC-A6E2-91C928514391}" dt="2025-05-16T12:04:26.944" v="7"/>
          <ac:spMkLst>
            <pc:docMk/>
            <pc:sldMk cId="0" sldId="270"/>
            <ac:spMk id="16" creationId="{00000000-0000-0000-0000-000000000000}"/>
          </ac:spMkLst>
        </pc:spChg>
      </pc:sldChg>
      <pc:sldChg chg="new del">
        <pc:chgData name="Momo Ame" userId="470ddaa047596539" providerId="LiveId" clId="{0EB9E979-04E4-43DC-A6E2-91C928514391}" dt="2025-05-16T12:11:12.720" v="10" actId="47"/>
        <pc:sldMkLst>
          <pc:docMk/>
          <pc:sldMk cId="2445029611" sldId="271"/>
        </pc:sldMkLst>
      </pc:sldChg>
      <pc:sldChg chg="addSp delSp modSp add mod">
        <pc:chgData name="Momo Ame" userId="470ddaa047596539" providerId="LiveId" clId="{0EB9E979-04E4-43DC-A6E2-91C928514391}" dt="2025-05-16T12:16:51.927" v="66" actId="2711"/>
        <pc:sldMkLst>
          <pc:docMk/>
          <pc:sldMk cId="0" sldId="272"/>
        </pc:sldMkLst>
        <pc:spChg chg="mod">
          <ac:chgData name="Momo Ame" userId="470ddaa047596539" providerId="LiveId" clId="{0EB9E979-04E4-43DC-A6E2-91C928514391}" dt="2025-05-16T12:16:51.927" v="66" actId="2711"/>
          <ac:spMkLst>
            <pc:docMk/>
            <pc:sldMk cId="0" sldId="272"/>
            <ac:spMk id="2" creationId="{00000000-0000-0000-0000-000000000000}"/>
          </ac:spMkLst>
        </pc:spChg>
        <pc:spChg chg="del mod">
          <ac:chgData name="Momo Ame" userId="470ddaa047596539" providerId="LiveId" clId="{0EB9E979-04E4-43DC-A6E2-91C928514391}" dt="2025-05-16T12:13:37.515" v="33" actId="478"/>
          <ac:spMkLst>
            <pc:docMk/>
            <pc:sldMk cId="0" sldId="272"/>
            <ac:spMk id="3" creationId="{00000000-0000-0000-0000-000000000000}"/>
          </ac:spMkLst>
        </pc:spChg>
        <pc:spChg chg="del">
          <ac:chgData name="Momo Ame" userId="470ddaa047596539" providerId="LiveId" clId="{0EB9E979-04E4-43DC-A6E2-91C928514391}" dt="2025-05-16T12:13:39.932" v="34" actId="478"/>
          <ac:spMkLst>
            <pc:docMk/>
            <pc:sldMk cId="0" sldId="272"/>
            <ac:spMk id="4" creationId="{00000000-0000-0000-0000-000000000000}"/>
          </ac:spMkLst>
        </pc:spChg>
        <pc:spChg chg="del">
          <ac:chgData name="Momo Ame" userId="470ddaa047596539" providerId="LiveId" clId="{0EB9E979-04E4-43DC-A6E2-91C928514391}" dt="2025-05-16T12:13:44.446" v="35" actId="478"/>
          <ac:spMkLst>
            <pc:docMk/>
            <pc:sldMk cId="0" sldId="272"/>
            <ac:spMk id="5" creationId="{00000000-0000-0000-0000-000000000000}"/>
          </ac:spMkLst>
        </pc:spChg>
        <pc:spChg chg="del">
          <ac:chgData name="Momo Ame" userId="470ddaa047596539" providerId="LiveId" clId="{0EB9E979-04E4-43DC-A6E2-91C928514391}" dt="2025-05-16T12:13:46.614" v="36" actId="478"/>
          <ac:spMkLst>
            <pc:docMk/>
            <pc:sldMk cId="0" sldId="272"/>
            <ac:spMk id="6" creationId="{00000000-0000-0000-0000-000000000000}"/>
          </ac:spMkLst>
        </pc:spChg>
        <pc:spChg chg="del">
          <ac:chgData name="Momo Ame" userId="470ddaa047596539" providerId="LiveId" clId="{0EB9E979-04E4-43DC-A6E2-91C928514391}" dt="2025-05-16T12:13:49.487" v="37" actId="478"/>
          <ac:spMkLst>
            <pc:docMk/>
            <pc:sldMk cId="0" sldId="272"/>
            <ac:spMk id="7" creationId="{00000000-0000-0000-0000-000000000000}"/>
          </ac:spMkLst>
        </pc:spChg>
        <pc:spChg chg="add del">
          <ac:chgData name="Momo Ame" userId="470ddaa047596539" providerId="LiveId" clId="{0EB9E979-04E4-43DC-A6E2-91C928514391}" dt="2025-05-16T12:12:02.601" v="13" actId="22"/>
          <ac:spMkLst>
            <pc:docMk/>
            <pc:sldMk cId="0" sldId="272"/>
            <ac:spMk id="9" creationId="{F28A403C-C74C-A90D-E23A-1C5B39D8D6BC}"/>
          </ac:spMkLst>
        </pc:spChg>
        <pc:spChg chg="add mod">
          <ac:chgData name="Momo Ame" userId="470ddaa047596539" providerId="LiveId" clId="{0EB9E979-04E4-43DC-A6E2-91C928514391}" dt="2025-05-16T12:13:28.049" v="30" actId="1076"/>
          <ac:spMkLst>
            <pc:docMk/>
            <pc:sldMk cId="0" sldId="272"/>
            <ac:spMk id="10" creationId="{8A35A4F5-6122-EBB6-0818-E21C0369998D}"/>
          </ac:spMkLst>
        </pc:spChg>
        <pc:spChg chg="add mod">
          <ac:chgData name="Momo Ame" userId="470ddaa047596539" providerId="LiveId" clId="{0EB9E979-04E4-43DC-A6E2-91C928514391}" dt="2025-05-16T12:16:35.840" v="65" actId="14100"/>
          <ac:spMkLst>
            <pc:docMk/>
            <pc:sldMk cId="0" sldId="272"/>
            <ac:spMk id="11" creationId="{2D76DA16-B5A0-DEDB-E6F3-09EFF70AF13B}"/>
          </ac:spMkLst>
        </pc:spChg>
        <pc:picChg chg="add mod">
          <ac:chgData name="Momo Ame" userId="470ddaa047596539" providerId="LiveId" clId="{0EB9E979-04E4-43DC-A6E2-91C928514391}" dt="2025-05-16T12:16:24.414" v="63" actId="1076"/>
          <ac:picMkLst>
            <pc:docMk/>
            <pc:sldMk cId="0" sldId="272"/>
            <ac:picMk id="13" creationId="{1B30922E-40E8-7C78-E0D1-1D267D49BAC7}"/>
          </ac:picMkLst>
        </pc:picChg>
      </pc:sldChg>
      <pc:sldChg chg="addSp delSp modSp new del mod">
        <pc:chgData name="Momo Ame" userId="470ddaa047596539" providerId="LiveId" clId="{0EB9E979-04E4-43DC-A6E2-91C928514391}" dt="2025-05-16T12:15:25.903" v="55" actId="47"/>
        <pc:sldMkLst>
          <pc:docMk/>
          <pc:sldMk cId="1683867893" sldId="273"/>
        </pc:sldMkLst>
        <pc:spChg chg="add del mod">
          <ac:chgData name="Momo Ame" userId="470ddaa047596539" providerId="LiveId" clId="{0EB9E979-04E4-43DC-A6E2-91C928514391}" dt="2025-05-16T12:12:17.818" v="20" actId="22"/>
          <ac:spMkLst>
            <pc:docMk/>
            <pc:sldMk cId="1683867893" sldId="273"/>
            <ac:spMk id="3" creationId="{9337ADBD-BE29-F397-B66A-E69465A2E50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404249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hyperlink" Target="mailto:info@amemomo.tokyo" TargetMode="External"/><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93852"/>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FFFFF"/>
                </a:solidFill>
                <a:latin typeface="Saira Medium" pitchFamily="34" charset="0"/>
                <a:ea typeface="Saira Medium" pitchFamily="34" charset="-122"/>
                <a:cs typeface="Saira Medium" pitchFamily="34" charset="-120"/>
              </a:rPr>
              <a:t>Akiya Reborn: Forgotten Homes, Future Stories</a:t>
            </a:r>
            <a:endParaRPr lang="en-US" sz="4450" dirty="0"/>
          </a:p>
        </p:txBody>
      </p:sp>
      <p:sp>
        <p:nvSpPr>
          <p:cNvPr id="4" name="Text 1"/>
          <p:cNvSpPr/>
          <p:nvPr/>
        </p:nvSpPr>
        <p:spPr>
          <a:xfrm>
            <a:off x="6280190" y="3051572"/>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Welcome to </a:t>
            </a:r>
            <a:r>
              <a:rPr lang="en-US" sz="1750" b="1" dirty="0">
                <a:solidFill>
                  <a:srgbClr val="E5E0DF"/>
                </a:solidFill>
                <a:latin typeface="Roboto" pitchFamily="34" charset="0"/>
                <a:ea typeface="Roboto" pitchFamily="34" charset="-122"/>
                <a:cs typeface="Roboto" pitchFamily="34" charset="-120"/>
              </a:rPr>
              <a:t>Akiya Reborn</a:t>
            </a:r>
            <a:r>
              <a:rPr lang="en-US" sz="1750" dirty="0">
                <a:solidFill>
                  <a:srgbClr val="E5E0DF"/>
                </a:solidFill>
                <a:latin typeface="Roboto" pitchFamily="34" charset="0"/>
                <a:ea typeface="Roboto" pitchFamily="34" charset="-122"/>
                <a:cs typeface="Roboto" pitchFamily="34" charset="-120"/>
              </a:rPr>
              <a:t>, where we turn empty homes in Japan into living spaces for the future. Our mission: "忘れられた家に、次の物語を" (Bringing new stories to forgotten homes). We use Web3 and community funding to solve Japan's empty house problem while creating great experiences for travelers.</a:t>
            </a:r>
            <a:endParaRPr lang="en-US" sz="1750" dirty="0"/>
          </a:p>
        </p:txBody>
      </p:sp>
      <p:sp>
        <p:nvSpPr>
          <p:cNvPr id="5" name="Text 2"/>
          <p:cNvSpPr/>
          <p:nvPr/>
        </p:nvSpPr>
        <p:spPr>
          <a:xfrm>
            <a:off x="6280190" y="5121235"/>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Join Team Shqiponja as we connect traditional Japanese housing with new blockchain technology to bring life back to communities and build links between property owners, investors, and travelers.
</a:t>
            </a:r>
            <a:r>
              <a:rPr lang="en-US" sz="1750" b="1" dirty="0">
                <a:solidFill>
                  <a:srgbClr val="E5E0DF"/>
                </a:solidFill>
                <a:latin typeface="Roboto" pitchFamily="34" charset="0"/>
                <a:ea typeface="Roboto" pitchFamily="34" charset="-122"/>
                <a:cs typeface="Roboto" pitchFamily="34" charset="-120"/>
              </a:rPr>
              <a:t>TEAM : Shqiponja</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661192"/>
            <a:ext cx="5772983" cy="708779"/>
          </a:xfrm>
          <a:prstGeom prst="rect">
            <a:avLst/>
          </a:prstGeom>
          <a:noFill/>
          <a:ln/>
        </p:spPr>
        <p:txBody>
          <a:bodyPr wrap="none" lIns="0" tIns="0" rIns="0" bIns="0" rtlCol="0" anchor="t"/>
          <a:lstStyle/>
          <a:p>
            <a:pPr marL="0" indent="0" algn="l">
              <a:lnSpc>
                <a:spcPts val="5550"/>
              </a:lnSpc>
              <a:buNone/>
            </a:pPr>
            <a:r>
              <a:rPr lang="en-US" sz="4450" dirty="0">
                <a:solidFill>
                  <a:srgbClr val="F2F2F3"/>
                </a:solidFill>
                <a:latin typeface="Saira Medium" panose="020B0604020202020204" charset="0"/>
                <a:ea typeface="Poppins Light" pitchFamily="34" charset="-122"/>
                <a:cs typeface="Poppins Light" pitchFamily="34" charset="-120"/>
              </a:rPr>
              <a:t>Boots on the Ground</a:t>
            </a:r>
            <a:endParaRPr lang="en-US" sz="4450" dirty="0">
              <a:latin typeface="Saira Medium" panose="020B0604020202020204" charset="0"/>
            </a:endParaRPr>
          </a:p>
        </p:txBody>
      </p:sp>
      <p:sp>
        <p:nvSpPr>
          <p:cNvPr id="10" name="テキスト ボックス 9">
            <a:extLst>
              <a:ext uri="{FF2B5EF4-FFF2-40B4-BE49-F238E27FC236}">
                <a16:creationId xmlns:a16="http://schemas.microsoft.com/office/drawing/2014/main" id="{8A35A4F5-6122-EBB6-0818-E21C0369998D}"/>
              </a:ext>
            </a:extLst>
          </p:cNvPr>
          <p:cNvSpPr txBox="1"/>
          <p:nvPr/>
        </p:nvSpPr>
        <p:spPr>
          <a:xfrm>
            <a:off x="602163" y="6275429"/>
            <a:ext cx="14385076" cy="1446550"/>
          </a:xfrm>
          <a:prstGeom prst="rect">
            <a:avLst/>
          </a:prstGeom>
          <a:noFill/>
        </p:spPr>
        <p:txBody>
          <a:bodyPr wrap="square" rtlCol="0">
            <a:spAutoFit/>
          </a:bodyPr>
          <a:lstStyle/>
          <a:p>
            <a:r>
              <a:rPr lang="en-GB" altLang="ja-JP" sz="4400" dirty="0">
                <a:solidFill>
                  <a:schemeClr val="bg1"/>
                </a:solidFill>
              </a:rPr>
              <a:t>Our first property is not yet selected—</a:t>
            </a:r>
            <a:br>
              <a:rPr lang="en-GB" altLang="ja-JP" sz="4400" dirty="0">
                <a:solidFill>
                  <a:schemeClr val="bg1"/>
                </a:solidFill>
              </a:rPr>
            </a:br>
            <a:r>
              <a:rPr lang="en-GB" altLang="ja-JP" sz="4400" dirty="0">
                <a:solidFill>
                  <a:schemeClr val="bg1"/>
                </a:solidFill>
              </a:rPr>
              <a:t>but our boots are on the ground, and our direction is clear.</a:t>
            </a:r>
            <a:endParaRPr kumimoji="1" lang="ja-JP" altLang="en-US" sz="4400" dirty="0">
              <a:solidFill>
                <a:schemeClr val="bg1"/>
              </a:solidFill>
            </a:endParaRPr>
          </a:p>
        </p:txBody>
      </p:sp>
      <p:sp>
        <p:nvSpPr>
          <p:cNvPr id="11" name="テキスト ボックス 10">
            <a:extLst>
              <a:ext uri="{FF2B5EF4-FFF2-40B4-BE49-F238E27FC236}">
                <a16:creationId xmlns:a16="http://schemas.microsoft.com/office/drawing/2014/main" id="{2D76DA16-B5A0-DEDB-E6F3-09EFF70AF13B}"/>
              </a:ext>
            </a:extLst>
          </p:cNvPr>
          <p:cNvSpPr txBox="1"/>
          <p:nvPr/>
        </p:nvSpPr>
        <p:spPr>
          <a:xfrm>
            <a:off x="602163" y="2297151"/>
            <a:ext cx="12400159" cy="3293209"/>
          </a:xfrm>
          <a:prstGeom prst="rect">
            <a:avLst/>
          </a:prstGeom>
          <a:noFill/>
        </p:spPr>
        <p:txBody>
          <a:bodyPr wrap="square" rtlCol="0">
            <a:spAutoFit/>
          </a:bodyPr>
          <a:lstStyle/>
          <a:p>
            <a:pPr>
              <a:buNone/>
            </a:pPr>
            <a:r>
              <a:rPr lang="en-GB" altLang="ja-JP" sz="3600" dirty="0">
                <a:solidFill>
                  <a:schemeClr val="bg1"/>
                </a:solidFill>
                <a:latin typeface="Roboto" panose="02000000000000000000" pitchFamily="2" charset="0"/>
                <a:ea typeface="Roboto" panose="02000000000000000000" pitchFamily="2" charset="0"/>
                <a:cs typeface="Roboto" panose="02000000000000000000" pitchFamily="2" charset="0"/>
              </a:rPr>
              <a:t>We’re not just planning—we’ve started moving.</a:t>
            </a:r>
          </a:p>
          <a:p>
            <a:pPr>
              <a:buNone/>
            </a:pPr>
            <a:endParaRPr lang="en-GB" altLang="ja-JP" dirty="0">
              <a:solidFill>
                <a:schemeClr val="bg1"/>
              </a:solidFill>
              <a:latin typeface="Roboto" panose="02000000000000000000" pitchFamily="2" charset="0"/>
              <a:ea typeface="Roboto" panose="02000000000000000000" pitchFamily="2" charset="0"/>
              <a:cs typeface="Roboto" panose="02000000000000000000" pitchFamily="2" charset="0"/>
            </a:endParaRPr>
          </a:p>
          <a:p>
            <a:pPr>
              <a:buNone/>
            </a:pPr>
            <a:endParaRPr lang="en-GB" altLang="ja-JP" dirty="0">
              <a:solidFill>
                <a:schemeClr val="bg1"/>
              </a:solidFill>
              <a:latin typeface="Roboto" panose="02000000000000000000" pitchFamily="2" charset="0"/>
              <a:ea typeface="Roboto" panose="02000000000000000000" pitchFamily="2" charset="0"/>
              <a:cs typeface="Roboto" panose="02000000000000000000" pitchFamily="2" charset="0"/>
            </a:endParaRPr>
          </a:p>
          <a:p>
            <a:pPr>
              <a:buNone/>
            </a:pPr>
            <a:endParaRPr lang="en-GB" altLang="ja-JP" dirty="0">
              <a:solidFill>
                <a:schemeClr val="bg1"/>
              </a:solidFill>
              <a:latin typeface="Roboto" panose="02000000000000000000" pitchFamily="2" charset="0"/>
              <a:ea typeface="Roboto" panose="02000000000000000000" pitchFamily="2" charset="0"/>
              <a:cs typeface="Roboto" panose="02000000000000000000" pitchFamily="2" charset="0"/>
            </a:endParaRPr>
          </a:p>
          <a:p>
            <a:pPr>
              <a:buNone/>
            </a:pPr>
            <a:r>
              <a:rPr lang="en-GB" altLang="ja-JP" sz="2000" dirty="0">
                <a:solidFill>
                  <a:schemeClr val="bg1"/>
                </a:solidFill>
                <a:latin typeface="Roboto" panose="02000000000000000000" pitchFamily="2" charset="0"/>
                <a:ea typeface="Roboto" panose="02000000000000000000" pitchFamily="2" charset="0"/>
                <a:cs typeface="Roboto" panose="02000000000000000000" pitchFamily="2" charset="0"/>
              </a:rPr>
              <a:t>✅ We’ve begun scouting </a:t>
            </a:r>
            <a:r>
              <a:rPr lang="en-GB" altLang="ja-JP" sz="2000" dirty="0" err="1">
                <a:solidFill>
                  <a:schemeClr val="bg1"/>
                </a:solidFill>
                <a:latin typeface="Roboto" panose="02000000000000000000" pitchFamily="2" charset="0"/>
                <a:ea typeface="Roboto" panose="02000000000000000000" pitchFamily="2" charset="0"/>
                <a:cs typeface="Roboto" panose="02000000000000000000" pitchFamily="2" charset="0"/>
              </a:rPr>
              <a:t>akiya</a:t>
            </a:r>
            <a:r>
              <a:rPr lang="en-GB" altLang="ja-JP" sz="2000" dirty="0">
                <a:solidFill>
                  <a:schemeClr val="bg1"/>
                </a:solidFill>
                <a:latin typeface="Roboto" panose="02000000000000000000" pitchFamily="2" charset="0"/>
                <a:ea typeface="Roboto" panose="02000000000000000000" pitchFamily="2" charset="0"/>
                <a:cs typeface="Roboto" panose="02000000000000000000" pitchFamily="2" charset="0"/>
              </a:rPr>
              <a:t> properties in </a:t>
            </a:r>
            <a:r>
              <a:rPr lang="en-GB" altLang="ja-JP" sz="2000" b="1" dirty="0">
                <a:solidFill>
                  <a:schemeClr val="bg1"/>
                </a:solidFill>
                <a:latin typeface="Roboto" panose="02000000000000000000" pitchFamily="2" charset="0"/>
                <a:ea typeface="Roboto" panose="02000000000000000000" pitchFamily="2" charset="0"/>
                <a:cs typeface="Roboto" panose="02000000000000000000" pitchFamily="2" charset="0"/>
              </a:rPr>
              <a:t>Okayama and </a:t>
            </a:r>
            <a:r>
              <a:rPr lang="en-GB" altLang="ja-JP" sz="2000" b="1" dirty="0" err="1">
                <a:solidFill>
                  <a:schemeClr val="bg1"/>
                </a:solidFill>
                <a:latin typeface="Roboto" panose="02000000000000000000" pitchFamily="2" charset="0"/>
                <a:ea typeface="Roboto" panose="02000000000000000000" pitchFamily="2" charset="0"/>
                <a:cs typeface="Roboto" panose="02000000000000000000" pitchFamily="2" charset="0"/>
              </a:rPr>
              <a:t>Okutama</a:t>
            </a:r>
            <a:r>
              <a:rPr lang="en-GB" altLang="ja-JP" sz="2000" dirty="0">
                <a:solidFill>
                  <a:schemeClr val="bg1"/>
                </a:solidFill>
                <a:latin typeface="Roboto" panose="02000000000000000000" pitchFamily="2" charset="0"/>
                <a:ea typeface="Roboto" panose="02000000000000000000" pitchFamily="2" charset="0"/>
                <a:cs typeface="Roboto" panose="02000000000000000000" pitchFamily="2" charset="0"/>
              </a:rPr>
              <a:t>, based on real community referrals.</a:t>
            </a:r>
            <a:br>
              <a:rPr lang="en-GB" altLang="ja-JP" sz="2000" dirty="0">
                <a:solidFill>
                  <a:schemeClr val="bg1"/>
                </a:solidFill>
                <a:latin typeface="Roboto" panose="02000000000000000000" pitchFamily="2" charset="0"/>
                <a:ea typeface="Roboto" panose="02000000000000000000" pitchFamily="2" charset="0"/>
                <a:cs typeface="Roboto" panose="02000000000000000000" pitchFamily="2" charset="0"/>
              </a:rPr>
            </a:br>
            <a:r>
              <a:rPr lang="en-GB" altLang="ja-JP" sz="2000" dirty="0">
                <a:solidFill>
                  <a:schemeClr val="bg1"/>
                </a:solidFill>
                <a:latin typeface="Roboto" panose="02000000000000000000" pitchFamily="2" charset="0"/>
                <a:ea typeface="Roboto" panose="02000000000000000000" pitchFamily="2" charset="0"/>
                <a:cs typeface="Roboto" panose="02000000000000000000" pitchFamily="2" charset="0"/>
              </a:rPr>
              <a:t>✅ We’ve visited candidate sites and spoken with locals to validate location and </a:t>
            </a:r>
            <a:r>
              <a:rPr lang="en-GB" altLang="ja-JP" sz="2000" dirty="0" err="1">
                <a:solidFill>
                  <a:schemeClr val="bg1"/>
                </a:solidFill>
                <a:latin typeface="Roboto" panose="02000000000000000000" pitchFamily="2" charset="0"/>
                <a:ea typeface="Roboto" panose="02000000000000000000" pitchFamily="2" charset="0"/>
                <a:cs typeface="Roboto" panose="02000000000000000000" pitchFamily="2" charset="0"/>
              </a:rPr>
              <a:t>livability</a:t>
            </a:r>
            <a:r>
              <a:rPr lang="en-GB" altLang="ja-JP" sz="2000" dirty="0">
                <a:solidFill>
                  <a:schemeClr val="bg1"/>
                </a:solidFill>
                <a:latin typeface="Roboto" panose="02000000000000000000" pitchFamily="2" charset="0"/>
                <a:ea typeface="Roboto" panose="02000000000000000000" pitchFamily="2" charset="0"/>
                <a:cs typeface="Roboto" panose="02000000000000000000" pitchFamily="2" charset="0"/>
              </a:rPr>
              <a:t>.</a:t>
            </a:r>
            <a:br>
              <a:rPr lang="en-GB" altLang="ja-JP" sz="2000" dirty="0">
                <a:solidFill>
                  <a:schemeClr val="bg1"/>
                </a:solidFill>
                <a:latin typeface="Roboto" panose="02000000000000000000" pitchFamily="2" charset="0"/>
                <a:ea typeface="Roboto" panose="02000000000000000000" pitchFamily="2" charset="0"/>
                <a:cs typeface="Roboto" panose="02000000000000000000" pitchFamily="2" charset="0"/>
              </a:rPr>
            </a:br>
            <a:r>
              <a:rPr lang="en-GB" altLang="ja-JP" sz="2000" dirty="0">
                <a:solidFill>
                  <a:schemeClr val="bg1"/>
                </a:solidFill>
                <a:latin typeface="Roboto" panose="02000000000000000000" pitchFamily="2" charset="0"/>
                <a:ea typeface="Roboto" panose="02000000000000000000" pitchFamily="2" charset="0"/>
                <a:cs typeface="Roboto" panose="02000000000000000000" pitchFamily="2" charset="0"/>
              </a:rPr>
              <a:t>✅ We’re building a regional network of </a:t>
            </a:r>
            <a:r>
              <a:rPr lang="en-GB" altLang="ja-JP" sz="2000" b="1" dirty="0">
                <a:solidFill>
                  <a:schemeClr val="bg1"/>
                </a:solidFill>
                <a:latin typeface="Roboto" panose="02000000000000000000" pitchFamily="2" charset="0"/>
                <a:ea typeface="Roboto" panose="02000000000000000000" pitchFamily="2" charset="0"/>
                <a:cs typeface="Roboto" panose="02000000000000000000" pitchFamily="2" charset="0"/>
              </a:rPr>
              <a:t>craftsmen, tourism advisors, and legal support</a:t>
            </a:r>
            <a:r>
              <a:rPr lang="en-GB" altLang="ja-JP" sz="2000" dirty="0">
                <a:solidFill>
                  <a:schemeClr val="bg1"/>
                </a:solidFill>
                <a:latin typeface="Roboto" panose="02000000000000000000" pitchFamily="2" charset="0"/>
                <a:ea typeface="Roboto" panose="02000000000000000000" pitchFamily="2" charset="0"/>
                <a:cs typeface="Roboto" panose="02000000000000000000" pitchFamily="2" charset="0"/>
              </a:rPr>
              <a:t>.</a:t>
            </a:r>
            <a:br>
              <a:rPr lang="en-GB" altLang="ja-JP" sz="2000" dirty="0">
                <a:solidFill>
                  <a:schemeClr val="bg1"/>
                </a:solidFill>
                <a:latin typeface="Roboto" panose="02000000000000000000" pitchFamily="2" charset="0"/>
                <a:ea typeface="Roboto" panose="02000000000000000000" pitchFamily="2" charset="0"/>
                <a:cs typeface="Roboto" panose="02000000000000000000" pitchFamily="2" charset="0"/>
              </a:rPr>
            </a:br>
            <a:r>
              <a:rPr lang="en-GB" altLang="ja-JP" sz="2000" dirty="0">
                <a:solidFill>
                  <a:schemeClr val="bg1"/>
                </a:solidFill>
                <a:latin typeface="Roboto" panose="02000000000000000000" pitchFamily="2" charset="0"/>
                <a:ea typeface="Roboto" panose="02000000000000000000" pitchFamily="2" charset="0"/>
                <a:cs typeface="Roboto" panose="02000000000000000000" pitchFamily="2" charset="0"/>
              </a:rPr>
              <a:t>✅ These ground efforts are shaping the roadmap and informing real-world constraints.</a:t>
            </a:r>
          </a:p>
          <a:p>
            <a:r>
              <a:rPr lang="en-GB" altLang="ja-JP" sz="2000" dirty="0">
                <a:solidFill>
                  <a:schemeClr val="bg1"/>
                </a:solidFill>
                <a:latin typeface="Roboto" panose="02000000000000000000" pitchFamily="2" charset="0"/>
                <a:ea typeface="Roboto" panose="02000000000000000000" pitchFamily="2" charset="0"/>
                <a:cs typeface="Roboto" panose="02000000000000000000" pitchFamily="2" charset="0"/>
              </a:rPr>
              <a:t>Our first property is not yet selected—but our boots are on the ground, and our direction is clear.</a:t>
            </a:r>
          </a:p>
          <a:p>
            <a:endParaRPr kumimoji="1" lang="ja-JP" altLang="en-US" dirty="0">
              <a:solidFill>
                <a:schemeClr val="bg1"/>
              </a:solidFill>
              <a:latin typeface="Roboto" panose="02000000000000000000" pitchFamily="2" charset="0"/>
              <a:cs typeface="Roboto" panose="02000000000000000000" pitchFamily="2" charset="0"/>
            </a:endParaRPr>
          </a:p>
        </p:txBody>
      </p:sp>
      <p:pic>
        <p:nvPicPr>
          <p:cNvPr id="13" name="図 12">
            <a:extLst>
              <a:ext uri="{FF2B5EF4-FFF2-40B4-BE49-F238E27FC236}">
                <a16:creationId xmlns:a16="http://schemas.microsoft.com/office/drawing/2014/main" id="{1B30922E-40E8-7C78-E0D1-1D267D49BAC7}"/>
              </a:ext>
            </a:extLst>
          </p:cNvPr>
          <p:cNvPicPr>
            <a:picLocks noChangeAspect="1"/>
          </p:cNvPicPr>
          <p:nvPr/>
        </p:nvPicPr>
        <p:blipFill>
          <a:blip r:embed="rId3"/>
          <a:stretch>
            <a:fillRect/>
          </a:stretch>
        </p:blipFill>
        <p:spPr>
          <a:xfrm>
            <a:off x="10245048" y="200722"/>
            <a:ext cx="4273840" cy="2761106"/>
          </a:xfrm>
          <a:prstGeom prst="ellipse">
            <a:avLst/>
          </a:prstGeom>
          <a:ln>
            <a:noFill/>
          </a:ln>
          <a:effectLst>
            <a:softEdge rad="112500"/>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67596" y="603052"/>
            <a:ext cx="5482828" cy="685324"/>
          </a:xfrm>
          <a:prstGeom prst="rect">
            <a:avLst/>
          </a:prstGeom>
          <a:noFill/>
          <a:ln/>
        </p:spPr>
        <p:txBody>
          <a:bodyPr wrap="none" lIns="0" tIns="0" rIns="0" bIns="0" rtlCol="0" anchor="t"/>
          <a:lstStyle/>
          <a:p>
            <a:pPr marL="0" indent="0" algn="l">
              <a:lnSpc>
                <a:spcPts val="5350"/>
              </a:lnSpc>
              <a:buNone/>
            </a:pPr>
            <a:r>
              <a:rPr lang="en-US" sz="4300" dirty="0">
                <a:solidFill>
                  <a:srgbClr val="FFFFFF"/>
                </a:solidFill>
                <a:latin typeface="Saira Medium" pitchFamily="34" charset="0"/>
                <a:ea typeface="Saira Medium" pitchFamily="34" charset="-122"/>
                <a:cs typeface="Saira Medium" pitchFamily="34" charset="-120"/>
              </a:rPr>
              <a:t>Current Traction</a:t>
            </a:r>
            <a:endParaRPr lang="en-US" sz="4300" dirty="0"/>
          </a:p>
        </p:txBody>
      </p:sp>
      <p:pic>
        <p:nvPicPr>
          <p:cNvPr id="3" name="Image 0" descr="preencoded.png"/>
          <p:cNvPicPr>
            <a:picLocks noChangeAspect="1"/>
          </p:cNvPicPr>
          <p:nvPr/>
        </p:nvPicPr>
        <p:blipFill>
          <a:blip r:embed="rId3"/>
          <a:stretch>
            <a:fillRect/>
          </a:stretch>
        </p:blipFill>
        <p:spPr>
          <a:xfrm>
            <a:off x="775216" y="1868448"/>
            <a:ext cx="3138368" cy="3138368"/>
          </a:xfrm>
          <a:prstGeom prst="rect">
            <a:avLst/>
          </a:prstGeom>
        </p:spPr>
      </p:pic>
      <p:pic>
        <p:nvPicPr>
          <p:cNvPr id="4" name="Image 1" descr="preencoded.png"/>
          <p:cNvPicPr>
            <a:picLocks noChangeAspect="1"/>
          </p:cNvPicPr>
          <p:nvPr/>
        </p:nvPicPr>
        <p:blipFill>
          <a:blip r:embed="rId4"/>
          <a:stretch>
            <a:fillRect/>
          </a:stretch>
        </p:blipFill>
        <p:spPr>
          <a:xfrm>
            <a:off x="4088963" y="1868448"/>
            <a:ext cx="3138488" cy="3138488"/>
          </a:xfrm>
          <a:prstGeom prst="rect">
            <a:avLst/>
          </a:prstGeom>
        </p:spPr>
      </p:pic>
      <p:pic>
        <p:nvPicPr>
          <p:cNvPr id="5" name="Image 2" descr="preencoded.png"/>
          <p:cNvPicPr>
            <a:picLocks noChangeAspect="1"/>
          </p:cNvPicPr>
          <p:nvPr/>
        </p:nvPicPr>
        <p:blipFill>
          <a:blip r:embed="rId5"/>
          <a:stretch>
            <a:fillRect/>
          </a:stretch>
        </p:blipFill>
        <p:spPr>
          <a:xfrm>
            <a:off x="7402830" y="1868448"/>
            <a:ext cx="3138488" cy="3138488"/>
          </a:xfrm>
          <a:prstGeom prst="rect">
            <a:avLst/>
          </a:prstGeom>
        </p:spPr>
      </p:pic>
      <p:pic>
        <p:nvPicPr>
          <p:cNvPr id="6" name="Image 3" descr="preencoded.png"/>
          <p:cNvPicPr>
            <a:picLocks noChangeAspect="1"/>
          </p:cNvPicPr>
          <p:nvPr/>
        </p:nvPicPr>
        <p:blipFill>
          <a:blip r:embed="rId6"/>
          <a:stretch>
            <a:fillRect/>
          </a:stretch>
        </p:blipFill>
        <p:spPr>
          <a:xfrm>
            <a:off x="10716697" y="1868448"/>
            <a:ext cx="3138488" cy="3138488"/>
          </a:xfrm>
          <a:prstGeom prst="rect">
            <a:avLst/>
          </a:prstGeom>
        </p:spPr>
      </p:pic>
      <p:sp>
        <p:nvSpPr>
          <p:cNvPr id="7" name="Text 1"/>
          <p:cNvSpPr/>
          <p:nvPr/>
        </p:nvSpPr>
        <p:spPr>
          <a:xfrm>
            <a:off x="767596" y="5395079"/>
            <a:ext cx="13095208" cy="1052632"/>
          </a:xfrm>
          <a:prstGeom prst="rect">
            <a:avLst/>
          </a:prstGeom>
          <a:noFill/>
          <a:ln/>
        </p:spPr>
        <p:txBody>
          <a:bodyPr wrap="square" lIns="0" tIns="0" rIns="0" bIns="0" rtlCol="0" anchor="t"/>
          <a:lstStyle/>
          <a:p>
            <a:pPr marL="0" indent="0" algn="l">
              <a:lnSpc>
                <a:spcPts val="2750"/>
              </a:lnSpc>
              <a:buNone/>
            </a:pPr>
            <a:r>
              <a:rPr lang="en-US" sz="1700" dirty="0">
                <a:solidFill>
                  <a:srgbClr val="E5E0DF"/>
                </a:solidFill>
                <a:latin typeface="Roboto" pitchFamily="34" charset="0"/>
                <a:ea typeface="Roboto" pitchFamily="34" charset="-122"/>
                <a:cs typeface="Roboto" pitchFamily="34" charset="-120"/>
              </a:rPr>
              <a:t>We've identified two promising property candidates: a traditional kominka in rural Okayama with mountain views and a spacious wooden house in Okutama, just two hours from central Tokyo. Both owners have expressed interest in our renovation-for-accommodation model.</a:t>
            </a:r>
            <a:endParaRPr lang="en-US" sz="1700" dirty="0"/>
          </a:p>
        </p:txBody>
      </p:sp>
      <p:sp>
        <p:nvSpPr>
          <p:cNvPr id="8" name="Text 2"/>
          <p:cNvSpPr/>
          <p:nvPr/>
        </p:nvSpPr>
        <p:spPr>
          <a:xfrm>
            <a:off x="767596" y="6694408"/>
            <a:ext cx="13095208" cy="1052632"/>
          </a:xfrm>
          <a:prstGeom prst="rect">
            <a:avLst/>
          </a:prstGeom>
          <a:noFill/>
          <a:ln/>
        </p:spPr>
        <p:txBody>
          <a:bodyPr wrap="square" lIns="0" tIns="0" rIns="0" bIns="0" rtlCol="0" anchor="t"/>
          <a:lstStyle/>
          <a:p>
            <a:pPr marL="0" indent="0" algn="l">
              <a:lnSpc>
                <a:spcPts val="2750"/>
              </a:lnSpc>
              <a:buNone/>
            </a:pPr>
            <a:r>
              <a:rPr lang="en-US" sz="1700" dirty="0">
                <a:solidFill>
                  <a:srgbClr val="E5E0DF"/>
                </a:solidFill>
                <a:latin typeface="Roboto" pitchFamily="34" charset="0"/>
                <a:ea typeface="Roboto" pitchFamily="34" charset="-122"/>
                <a:cs typeface="Roboto" pitchFamily="34" charset="-120"/>
              </a:rPr>
              <a:t>Our concept has generated significant interest on social media, with over 500 pre-registrations from potential NFT purchasers and travelers. Additionally, we're in discussions with the Rural Revitalization Agency regarding grant eligibility and have begun exploring partnerships with local craftspeople for authentic renovations.</a:t>
            </a:r>
            <a:endParaRPr lang="en-US" sz="17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70190" y="448032"/>
            <a:ext cx="4073485" cy="509111"/>
          </a:xfrm>
          <a:prstGeom prst="rect">
            <a:avLst/>
          </a:prstGeom>
          <a:noFill/>
          <a:ln/>
        </p:spPr>
        <p:txBody>
          <a:bodyPr wrap="none" lIns="0" tIns="0" rIns="0" bIns="0" rtlCol="0" anchor="t"/>
          <a:lstStyle/>
          <a:p>
            <a:pPr marL="0" indent="0" algn="l">
              <a:lnSpc>
                <a:spcPts val="4000"/>
              </a:lnSpc>
              <a:buNone/>
            </a:pPr>
            <a:r>
              <a:rPr lang="en-US" sz="3200" dirty="0">
                <a:solidFill>
                  <a:srgbClr val="FFFFFF"/>
                </a:solidFill>
                <a:latin typeface="Saira Medium" pitchFamily="34" charset="0"/>
                <a:ea typeface="Saira Medium" pitchFamily="34" charset="-122"/>
                <a:cs typeface="Saira Medium" pitchFamily="34" charset="-120"/>
              </a:rPr>
              <a:t>Our Passionate Team</a:t>
            </a:r>
            <a:endParaRPr lang="en-US" sz="3200" dirty="0"/>
          </a:p>
        </p:txBody>
      </p:sp>
      <p:sp>
        <p:nvSpPr>
          <p:cNvPr id="3" name="Text 1"/>
          <p:cNvSpPr/>
          <p:nvPr/>
        </p:nvSpPr>
        <p:spPr>
          <a:xfrm>
            <a:off x="814507" y="1527334"/>
            <a:ext cx="5149096" cy="509111"/>
          </a:xfrm>
          <a:prstGeom prst="rect">
            <a:avLst/>
          </a:prstGeom>
          <a:noFill/>
          <a:ln/>
        </p:spPr>
        <p:txBody>
          <a:bodyPr wrap="square" lIns="0" tIns="0" rIns="0" bIns="0" rtlCol="0" anchor="t"/>
          <a:lstStyle/>
          <a:p>
            <a:pPr marL="0" indent="0" algn="l">
              <a:lnSpc>
                <a:spcPts val="2000"/>
              </a:lnSpc>
              <a:buNone/>
            </a:pPr>
            <a:r>
              <a:rPr lang="en-US" sz="1600" dirty="0">
                <a:solidFill>
                  <a:srgbClr val="FFFFFF"/>
                </a:solidFill>
                <a:latin typeface="Saira Medium" pitchFamily="34" charset="0"/>
                <a:ea typeface="Saira Medium" pitchFamily="34" charset="-122"/>
                <a:cs typeface="Saira Medium" pitchFamily="34" charset="-120"/>
              </a:rPr>
              <a:t>Let's solve social issues together!
Email: </a:t>
            </a:r>
            <a:r>
              <a:rPr lang="en-US" sz="1600" u="sng" dirty="0">
                <a:solidFill>
                  <a:srgbClr val="FC8337"/>
                </a:solidFill>
                <a:latin typeface="Saira Medium" pitchFamily="34" charset="0"/>
                <a:ea typeface="Saira Medium" pitchFamily="34" charset="-122"/>
                <a:cs typeface="Saira Medium" pitchFamily="34" charset="-120"/>
                <a:hlinkClick r:id="rId3">
                  <a:extLst>
                    <a:ext uri="{A12FA001-AC4F-418D-AE19-62706E023703}">
                      <ahyp:hlinkClr xmlns:ahyp="http://schemas.microsoft.com/office/drawing/2018/hyperlinkcolor" val="tx"/>
                    </a:ext>
                  </a:extLst>
                </a:hlinkClick>
              </a:rPr>
              <a:t>info@amemomo.tokyo</a:t>
            </a:r>
            <a:r>
              <a:rPr lang="en-US" sz="1600" dirty="0">
                <a:solidFill>
                  <a:srgbClr val="FFFFFF"/>
                </a:solidFill>
                <a:latin typeface="Saira Medium" pitchFamily="34" charset="0"/>
                <a:ea typeface="Saira Medium" pitchFamily="34" charset="-122"/>
                <a:cs typeface="Saira Medium" pitchFamily="34" charset="-120"/>
              </a:rPr>
              <a:t>    Discord: sumomo_nosu</a:t>
            </a:r>
            <a:endParaRPr lang="en-US" sz="1600" dirty="0"/>
          </a:p>
        </p:txBody>
      </p:sp>
      <p:sp>
        <p:nvSpPr>
          <p:cNvPr id="4" name="Shape 2"/>
          <p:cNvSpPr/>
          <p:nvPr/>
        </p:nvSpPr>
        <p:spPr>
          <a:xfrm>
            <a:off x="570190" y="1283018"/>
            <a:ext cx="22860" cy="997744"/>
          </a:xfrm>
          <a:prstGeom prst="rect">
            <a:avLst/>
          </a:prstGeom>
          <a:solidFill>
            <a:srgbClr val="FC8337"/>
          </a:solidFill>
          <a:ln/>
        </p:spPr>
      </p:sp>
      <p:pic>
        <p:nvPicPr>
          <p:cNvPr id="5" name="Image 0" descr="preencoded.png"/>
          <p:cNvPicPr>
            <a:picLocks noChangeAspect="1"/>
          </p:cNvPicPr>
          <p:nvPr/>
        </p:nvPicPr>
        <p:blipFill>
          <a:blip r:embed="rId4"/>
          <a:stretch>
            <a:fillRect/>
          </a:stretch>
        </p:blipFill>
        <p:spPr>
          <a:xfrm>
            <a:off x="570190" y="2463998"/>
            <a:ext cx="6622852" cy="4093131"/>
          </a:xfrm>
          <a:prstGeom prst="rect">
            <a:avLst/>
          </a:prstGeom>
        </p:spPr>
      </p:pic>
      <p:sp>
        <p:nvSpPr>
          <p:cNvPr id="6" name="Text 3"/>
          <p:cNvSpPr/>
          <p:nvPr/>
        </p:nvSpPr>
        <p:spPr>
          <a:xfrm>
            <a:off x="570190" y="6760726"/>
            <a:ext cx="2036683" cy="254556"/>
          </a:xfrm>
          <a:prstGeom prst="rect">
            <a:avLst/>
          </a:prstGeom>
          <a:noFill/>
          <a:ln/>
        </p:spPr>
        <p:txBody>
          <a:bodyPr wrap="none" lIns="0" tIns="0" rIns="0" bIns="0" rtlCol="0" anchor="t"/>
          <a:lstStyle/>
          <a:p>
            <a:pPr marL="0" indent="0" algn="l">
              <a:lnSpc>
                <a:spcPts val="2000"/>
              </a:lnSpc>
              <a:buNone/>
            </a:pPr>
            <a:r>
              <a:rPr lang="en-US" sz="1600" dirty="0">
                <a:solidFill>
                  <a:srgbClr val="E5E0DF"/>
                </a:solidFill>
                <a:latin typeface="Saira Medium" pitchFamily="34" charset="0"/>
                <a:ea typeface="Saira Medium" pitchFamily="34" charset="-122"/>
                <a:cs typeface="Saira Medium" pitchFamily="34" charset="-120"/>
              </a:rPr>
              <a:t>G I</a:t>
            </a:r>
            <a:endParaRPr lang="en-US" sz="1600" dirty="0"/>
          </a:p>
        </p:txBody>
      </p:sp>
      <p:sp>
        <p:nvSpPr>
          <p:cNvPr id="7" name="Text 4"/>
          <p:cNvSpPr/>
          <p:nvPr/>
        </p:nvSpPr>
        <p:spPr>
          <a:xfrm>
            <a:off x="570190" y="7100435"/>
            <a:ext cx="6622852" cy="1042988"/>
          </a:xfrm>
          <a:prstGeom prst="rect">
            <a:avLst/>
          </a:prstGeom>
          <a:noFill/>
          <a:ln/>
        </p:spPr>
        <p:txBody>
          <a:bodyPr wrap="square" lIns="0" tIns="0" rIns="0" bIns="0" rtlCol="0" anchor="t"/>
          <a:lstStyle/>
          <a:p>
            <a:pPr marL="0" indent="0" algn="l">
              <a:lnSpc>
                <a:spcPts val="2050"/>
              </a:lnSpc>
              <a:buNone/>
            </a:pPr>
            <a:r>
              <a:rPr lang="en-US" sz="1250" dirty="0">
                <a:solidFill>
                  <a:srgbClr val="E5E0DF"/>
                </a:solidFill>
                <a:latin typeface="Roboto" pitchFamily="34" charset="0"/>
                <a:ea typeface="Roboto" pitchFamily="34" charset="-122"/>
                <a:cs typeface="Roboto" pitchFamily="34" charset="-120"/>
              </a:rPr>
              <a:t>Sustainable community engineer and licensed mountain guide. PhD candidate at Hosei University with expertise in medical imaging, biotechnology, and machine learning. Demonstrated commitment to sustainable practices in rural and alpine communities through work with NGOs like the Albanian Alps Alliance.</a:t>
            </a:r>
            <a:endParaRPr lang="en-US" sz="1250" dirty="0"/>
          </a:p>
        </p:txBody>
      </p:sp>
      <p:pic>
        <p:nvPicPr>
          <p:cNvPr id="8" name="Image 1" descr="preencoded.png"/>
          <p:cNvPicPr>
            <a:picLocks noChangeAspect="1"/>
          </p:cNvPicPr>
          <p:nvPr/>
        </p:nvPicPr>
        <p:blipFill>
          <a:blip r:embed="rId5"/>
          <a:stretch>
            <a:fillRect/>
          </a:stretch>
        </p:blipFill>
        <p:spPr>
          <a:xfrm>
            <a:off x="7437358" y="2463998"/>
            <a:ext cx="6622852" cy="4093131"/>
          </a:xfrm>
          <a:prstGeom prst="rect">
            <a:avLst/>
          </a:prstGeom>
        </p:spPr>
      </p:pic>
      <p:sp>
        <p:nvSpPr>
          <p:cNvPr id="9" name="Text 5"/>
          <p:cNvSpPr/>
          <p:nvPr/>
        </p:nvSpPr>
        <p:spPr>
          <a:xfrm>
            <a:off x="7437358" y="6760726"/>
            <a:ext cx="2036683" cy="254556"/>
          </a:xfrm>
          <a:prstGeom prst="rect">
            <a:avLst/>
          </a:prstGeom>
          <a:noFill/>
          <a:ln/>
        </p:spPr>
        <p:txBody>
          <a:bodyPr wrap="none" lIns="0" tIns="0" rIns="0" bIns="0" rtlCol="0" anchor="t"/>
          <a:lstStyle/>
          <a:p>
            <a:pPr marL="0" indent="0" algn="l">
              <a:lnSpc>
                <a:spcPts val="2000"/>
              </a:lnSpc>
              <a:buNone/>
            </a:pPr>
            <a:r>
              <a:rPr lang="en-US" sz="1600" dirty="0">
                <a:solidFill>
                  <a:srgbClr val="E5E0DF"/>
                </a:solidFill>
                <a:latin typeface="Saira Medium" pitchFamily="34" charset="0"/>
                <a:ea typeface="Saira Medium" pitchFamily="34" charset="-122"/>
                <a:cs typeface="Saira Medium" pitchFamily="34" charset="-120"/>
              </a:rPr>
              <a:t>M A</a:t>
            </a:r>
            <a:endParaRPr lang="en-US" sz="1600" dirty="0"/>
          </a:p>
        </p:txBody>
      </p:sp>
      <p:sp>
        <p:nvSpPr>
          <p:cNvPr id="10" name="Text 6"/>
          <p:cNvSpPr/>
          <p:nvPr/>
        </p:nvSpPr>
        <p:spPr>
          <a:xfrm>
            <a:off x="7437358" y="7015282"/>
            <a:ext cx="6622852" cy="1042988"/>
          </a:xfrm>
          <a:prstGeom prst="rect">
            <a:avLst/>
          </a:prstGeom>
          <a:noFill/>
          <a:ln/>
        </p:spPr>
        <p:txBody>
          <a:bodyPr wrap="square" lIns="0" tIns="0" rIns="0" bIns="0" rtlCol="0" anchor="t"/>
          <a:lstStyle/>
          <a:p>
            <a:pPr marL="0" indent="0" algn="l">
              <a:lnSpc>
                <a:spcPts val="2050"/>
              </a:lnSpc>
              <a:buNone/>
            </a:pPr>
            <a:r>
              <a:rPr lang="en-US" sz="1250" dirty="0">
                <a:solidFill>
                  <a:srgbClr val="E5E0DF"/>
                </a:solidFill>
                <a:latin typeface="Roboto" pitchFamily="34" charset="0"/>
                <a:ea typeface="Roboto" pitchFamily="34" charset="-122"/>
                <a:cs typeface="Roboto" pitchFamily="34" charset="-120"/>
              </a:rPr>
              <a:t>Dual-lifestyle expert, journalist, and MBA, with deep regional insights. With experience living between Tokyo and rural Hokkaido, she understands the challenges and opportunities of Japan's regional areas. Her background in community organizing helps forge essential local partnerships to unlock the full potential of these regional communities.</a:t>
            </a:r>
            <a:endParaRPr lang="en-US" sz="12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49379" y="588764"/>
            <a:ext cx="11956613" cy="669131"/>
          </a:xfrm>
          <a:prstGeom prst="rect">
            <a:avLst/>
          </a:prstGeom>
          <a:noFill/>
          <a:ln/>
        </p:spPr>
        <p:txBody>
          <a:bodyPr wrap="none" lIns="0" tIns="0" rIns="0" bIns="0" rtlCol="0" anchor="t"/>
          <a:lstStyle/>
          <a:p>
            <a:pPr marL="0" indent="0" algn="l">
              <a:lnSpc>
                <a:spcPts val="5250"/>
              </a:lnSpc>
              <a:buNone/>
            </a:pPr>
            <a:r>
              <a:rPr lang="en-US" sz="4200" dirty="0">
                <a:solidFill>
                  <a:srgbClr val="FFFFFF"/>
                </a:solidFill>
                <a:latin typeface="Saira Medium" pitchFamily="34" charset="0"/>
                <a:ea typeface="Saira Medium" pitchFamily="34" charset="-122"/>
                <a:cs typeface="Saira Medium" pitchFamily="34" charset="-120"/>
              </a:rPr>
              <a:t>The Growing Problem of Vacant Houses in Japan</a:t>
            </a:r>
            <a:endParaRPr lang="en-US" sz="4200" dirty="0"/>
          </a:p>
        </p:txBody>
      </p:sp>
      <p:sp>
        <p:nvSpPr>
          <p:cNvPr id="3" name="Text 1"/>
          <p:cNvSpPr/>
          <p:nvPr/>
        </p:nvSpPr>
        <p:spPr>
          <a:xfrm>
            <a:off x="749379" y="1793081"/>
            <a:ext cx="2679978" cy="334566"/>
          </a:xfrm>
          <a:prstGeom prst="rect">
            <a:avLst/>
          </a:prstGeom>
          <a:noFill/>
          <a:ln/>
        </p:spPr>
        <p:txBody>
          <a:bodyPr wrap="none" lIns="0" tIns="0" rIns="0" bIns="0" rtlCol="0" anchor="t"/>
          <a:lstStyle/>
          <a:p>
            <a:pPr marL="0" indent="0" algn="l">
              <a:lnSpc>
                <a:spcPts val="2600"/>
              </a:lnSpc>
              <a:buNone/>
            </a:pPr>
            <a:r>
              <a:rPr lang="en-US" sz="2100" dirty="0">
                <a:solidFill>
                  <a:srgbClr val="FFFFFF"/>
                </a:solidFill>
                <a:latin typeface="Saira Medium" pitchFamily="34" charset="0"/>
                <a:ea typeface="Saira Medium" pitchFamily="34" charset="-122"/>
                <a:cs typeface="Saira Medium" pitchFamily="34" charset="-120"/>
              </a:rPr>
              <a:t>The Crisis in Numbers</a:t>
            </a:r>
            <a:endParaRPr lang="en-US" sz="2100" dirty="0"/>
          </a:p>
        </p:txBody>
      </p:sp>
      <p:sp>
        <p:nvSpPr>
          <p:cNvPr id="4" name="Text 2"/>
          <p:cNvSpPr/>
          <p:nvPr/>
        </p:nvSpPr>
        <p:spPr>
          <a:xfrm>
            <a:off x="749379" y="2341721"/>
            <a:ext cx="6304598" cy="1027986"/>
          </a:xfrm>
          <a:prstGeom prst="rect">
            <a:avLst/>
          </a:prstGeom>
          <a:noFill/>
          <a:ln/>
        </p:spPr>
        <p:txBody>
          <a:bodyPr wrap="square" lIns="0" tIns="0" rIns="0" bIns="0" rtlCol="0" anchor="t"/>
          <a:lstStyle/>
          <a:p>
            <a:pPr marL="0" indent="0" algn="l">
              <a:lnSpc>
                <a:spcPts val="2650"/>
              </a:lnSpc>
              <a:buNone/>
            </a:pPr>
            <a:r>
              <a:rPr lang="en-US" sz="1650" dirty="0">
                <a:solidFill>
                  <a:srgbClr val="E5E0DF"/>
                </a:solidFill>
                <a:latin typeface="Roboto" pitchFamily="34" charset="0"/>
                <a:ea typeface="Roboto" pitchFamily="34" charset="-122"/>
                <a:cs typeface="Roboto" pitchFamily="34" charset="-120"/>
              </a:rPr>
              <a:t>Japan has 8.49 million empty homes nationwide, making up over 13% of all housing. These empty houses, called "akiya," are growing in number as people leave rural areas for cities.</a:t>
            </a:r>
            <a:endParaRPr lang="en-US" sz="1650" dirty="0"/>
          </a:p>
        </p:txBody>
      </p:sp>
      <p:sp>
        <p:nvSpPr>
          <p:cNvPr id="5" name="Text 3"/>
          <p:cNvSpPr/>
          <p:nvPr/>
        </p:nvSpPr>
        <p:spPr>
          <a:xfrm>
            <a:off x="749379" y="3562350"/>
            <a:ext cx="6304598" cy="3426619"/>
          </a:xfrm>
          <a:prstGeom prst="rect">
            <a:avLst/>
          </a:prstGeom>
          <a:noFill/>
          <a:ln/>
        </p:spPr>
        <p:txBody>
          <a:bodyPr wrap="square" lIns="0" tIns="0" rIns="0" bIns="0" rtlCol="0" anchor="t"/>
          <a:lstStyle/>
          <a:p>
            <a:pPr marL="0" indent="0" algn="l">
              <a:lnSpc>
                <a:spcPts val="2650"/>
              </a:lnSpc>
              <a:buNone/>
            </a:pPr>
            <a:r>
              <a:rPr lang="en-US" sz="1650" dirty="0">
                <a:solidFill>
                  <a:srgbClr val="E5E0DF"/>
                </a:solidFill>
                <a:latin typeface="Roboto" pitchFamily="34" charset="0"/>
                <a:ea typeface="Roboto" pitchFamily="34" charset="-122"/>
                <a:cs typeface="Roboto" pitchFamily="34" charset="-120"/>
              </a:rPr>
              <a:t>While these houses sit empty, foreign tourists find it hard to get authentic places to stay in popular areas. This creates a gap between what's available and what's needed, hurting local economies.
For homeowners, these empty houses cost money to maintain and create tax problems. At the same time, visitors from other countries want to experience real Japanese culture beyond regular hotels. This is an opportunity to build cultural connections and help local economies.</a:t>
            </a:r>
            <a:endParaRPr lang="en-US" sz="1650" dirty="0"/>
          </a:p>
        </p:txBody>
      </p:sp>
      <p:pic>
        <p:nvPicPr>
          <p:cNvPr id="6" name="Image 0" descr="preencoded.png"/>
          <p:cNvPicPr>
            <a:picLocks noChangeAspect="1"/>
          </p:cNvPicPr>
          <p:nvPr/>
        </p:nvPicPr>
        <p:blipFill>
          <a:blip r:embed="rId3"/>
          <a:stretch>
            <a:fillRect/>
          </a:stretch>
        </p:blipFill>
        <p:spPr>
          <a:xfrm>
            <a:off x="7584043" y="1819870"/>
            <a:ext cx="5580936" cy="558093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59104"/>
          </a:xfrm>
          <a:prstGeom prst="rect">
            <a:avLst/>
          </a:prstGeom>
        </p:spPr>
      </p:pic>
      <p:sp>
        <p:nvSpPr>
          <p:cNvPr id="3" name="Text 0"/>
          <p:cNvSpPr/>
          <p:nvPr/>
        </p:nvSpPr>
        <p:spPr>
          <a:xfrm>
            <a:off x="660440" y="2878098"/>
            <a:ext cx="10310098" cy="589717"/>
          </a:xfrm>
          <a:prstGeom prst="rect">
            <a:avLst/>
          </a:prstGeom>
          <a:noFill/>
          <a:ln/>
        </p:spPr>
        <p:txBody>
          <a:bodyPr wrap="none" lIns="0" tIns="0" rIns="0" bIns="0" rtlCol="0" anchor="t"/>
          <a:lstStyle/>
          <a:p>
            <a:pPr marL="0" indent="0" algn="l">
              <a:lnSpc>
                <a:spcPts val="4600"/>
              </a:lnSpc>
              <a:buNone/>
            </a:pPr>
            <a:r>
              <a:rPr lang="en-US" sz="3700" dirty="0">
                <a:solidFill>
                  <a:srgbClr val="FFFFFF"/>
                </a:solidFill>
                <a:latin typeface="Saira Medium" pitchFamily="34" charset="0"/>
                <a:ea typeface="Saira Medium" pitchFamily="34" charset="-122"/>
                <a:cs typeface="Saira Medium" pitchFamily="34" charset="-120"/>
              </a:rPr>
              <a:t>Our Web3 Solution to Revitalize Vacant Houses</a:t>
            </a:r>
            <a:endParaRPr lang="en-US" sz="3700" dirty="0"/>
          </a:p>
        </p:txBody>
      </p:sp>
      <p:pic>
        <p:nvPicPr>
          <p:cNvPr id="4" name="Image 1" descr="preencoded.png"/>
          <p:cNvPicPr>
            <a:picLocks noChangeAspect="1"/>
          </p:cNvPicPr>
          <p:nvPr/>
        </p:nvPicPr>
        <p:blipFill>
          <a:blip r:embed="rId4"/>
          <a:stretch>
            <a:fillRect/>
          </a:stretch>
        </p:blipFill>
        <p:spPr>
          <a:xfrm>
            <a:off x="660440" y="3750826"/>
            <a:ext cx="4436507" cy="754856"/>
          </a:xfrm>
          <a:prstGeom prst="rect">
            <a:avLst/>
          </a:prstGeom>
        </p:spPr>
      </p:pic>
      <p:sp>
        <p:nvSpPr>
          <p:cNvPr id="5" name="Text 1"/>
          <p:cNvSpPr/>
          <p:nvPr/>
        </p:nvSpPr>
        <p:spPr>
          <a:xfrm>
            <a:off x="849154" y="4788694"/>
            <a:ext cx="2548890" cy="294799"/>
          </a:xfrm>
          <a:prstGeom prst="rect">
            <a:avLst/>
          </a:prstGeom>
          <a:noFill/>
          <a:ln/>
        </p:spPr>
        <p:txBody>
          <a:bodyPr wrap="none" lIns="0" tIns="0" rIns="0" bIns="0" rtlCol="0" anchor="t"/>
          <a:lstStyle/>
          <a:p>
            <a:pPr marL="0" indent="0" algn="l">
              <a:lnSpc>
                <a:spcPts val="2300"/>
              </a:lnSpc>
              <a:buNone/>
            </a:pPr>
            <a:r>
              <a:rPr lang="en-US" sz="1850" dirty="0">
                <a:solidFill>
                  <a:srgbClr val="E5E0DF"/>
                </a:solidFill>
                <a:latin typeface="Saira Medium" pitchFamily="34" charset="0"/>
                <a:ea typeface="Saira Medium" pitchFamily="34" charset="-122"/>
                <a:cs typeface="Saira Medium" pitchFamily="34" charset="-120"/>
              </a:rPr>
              <a:t>Community Investment</a:t>
            </a:r>
            <a:endParaRPr lang="en-US" sz="1850" dirty="0"/>
          </a:p>
        </p:txBody>
      </p:sp>
      <p:sp>
        <p:nvSpPr>
          <p:cNvPr id="6" name="Text 2"/>
          <p:cNvSpPr/>
          <p:nvPr/>
        </p:nvSpPr>
        <p:spPr>
          <a:xfrm>
            <a:off x="849154" y="5196721"/>
            <a:ext cx="4059079" cy="1207770"/>
          </a:xfrm>
          <a:prstGeom prst="rect">
            <a:avLst/>
          </a:prstGeom>
          <a:noFill/>
          <a:ln/>
        </p:spPr>
        <p:txBody>
          <a:bodyPr wrap="square" lIns="0" tIns="0" rIns="0" bIns="0" rtlCol="0" anchor="t"/>
          <a:lstStyle/>
          <a:p>
            <a:pPr marL="0" indent="0" algn="l">
              <a:lnSpc>
                <a:spcPts val="2350"/>
              </a:lnSpc>
              <a:buNone/>
            </a:pPr>
            <a:r>
              <a:rPr lang="en-US" sz="1450" dirty="0">
                <a:solidFill>
                  <a:srgbClr val="E5E0DF"/>
                </a:solidFill>
                <a:latin typeface="Roboto" pitchFamily="34" charset="0"/>
                <a:ea typeface="Roboto" pitchFamily="34" charset="-122"/>
                <a:cs typeface="Roboto" pitchFamily="34" charset="-120"/>
              </a:rPr>
              <a:t>Supporters purchase NFTs that represent fractional ownership in akiya renovation projects, providing necessary funding while gaining access to future accommodations.</a:t>
            </a:r>
            <a:endParaRPr lang="en-US" sz="1450" dirty="0"/>
          </a:p>
        </p:txBody>
      </p:sp>
      <p:pic>
        <p:nvPicPr>
          <p:cNvPr id="7" name="Image 2" descr="preencoded.png"/>
          <p:cNvPicPr>
            <a:picLocks noChangeAspect="1"/>
          </p:cNvPicPr>
          <p:nvPr/>
        </p:nvPicPr>
        <p:blipFill>
          <a:blip r:embed="rId5"/>
          <a:stretch>
            <a:fillRect/>
          </a:stretch>
        </p:blipFill>
        <p:spPr>
          <a:xfrm>
            <a:off x="5096947" y="3750826"/>
            <a:ext cx="4436507" cy="754856"/>
          </a:xfrm>
          <a:prstGeom prst="rect">
            <a:avLst/>
          </a:prstGeom>
        </p:spPr>
      </p:pic>
      <p:sp>
        <p:nvSpPr>
          <p:cNvPr id="8" name="Text 3"/>
          <p:cNvSpPr/>
          <p:nvPr/>
        </p:nvSpPr>
        <p:spPr>
          <a:xfrm>
            <a:off x="5285661" y="4788694"/>
            <a:ext cx="2640092" cy="294799"/>
          </a:xfrm>
          <a:prstGeom prst="rect">
            <a:avLst/>
          </a:prstGeom>
          <a:noFill/>
          <a:ln/>
        </p:spPr>
        <p:txBody>
          <a:bodyPr wrap="none" lIns="0" tIns="0" rIns="0" bIns="0" rtlCol="0" anchor="t"/>
          <a:lstStyle/>
          <a:p>
            <a:pPr marL="0" indent="0" algn="l">
              <a:lnSpc>
                <a:spcPts val="2300"/>
              </a:lnSpc>
              <a:buNone/>
            </a:pPr>
            <a:r>
              <a:rPr lang="en-US" sz="1850" dirty="0">
                <a:solidFill>
                  <a:srgbClr val="E5E0DF"/>
                </a:solidFill>
                <a:latin typeface="Saira Medium" pitchFamily="34" charset="0"/>
                <a:ea typeface="Saira Medium" pitchFamily="34" charset="-122"/>
                <a:cs typeface="Saira Medium" pitchFamily="34" charset="-120"/>
              </a:rPr>
              <a:t>Transparent Renovation</a:t>
            </a:r>
            <a:endParaRPr lang="en-US" sz="1850" dirty="0"/>
          </a:p>
        </p:txBody>
      </p:sp>
      <p:sp>
        <p:nvSpPr>
          <p:cNvPr id="9" name="Text 4"/>
          <p:cNvSpPr/>
          <p:nvPr/>
        </p:nvSpPr>
        <p:spPr>
          <a:xfrm>
            <a:off x="5285661" y="5196721"/>
            <a:ext cx="4059079" cy="1207770"/>
          </a:xfrm>
          <a:prstGeom prst="rect">
            <a:avLst/>
          </a:prstGeom>
          <a:noFill/>
          <a:ln/>
        </p:spPr>
        <p:txBody>
          <a:bodyPr wrap="square" lIns="0" tIns="0" rIns="0" bIns="0" rtlCol="0" anchor="t"/>
          <a:lstStyle/>
          <a:p>
            <a:pPr marL="0" indent="0" algn="l">
              <a:lnSpc>
                <a:spcPts val="2350"/>
              </a:lnSpc>
              <a:buNone/>
            </a:pPr>
            <a:r>
              <a:rPr lang="en-US" sz="1450" dirty="0">
                <a:solidFill>
                  <a:srgbClr val="E5E0DF"/>
                </a:solidFill>
                <a:latin typeface="Roboto" pitchFamily="34" charset="0"/>
                <a:ea typeface="Roboto" pitchFamily="34" charset="-122"/>
                <a:cs typeface="Roboto" pitchFamily="34" charset="-120"/>
              </a:rPr>
              <a:t>Renovation process is documented on-chain, allowing supporters to witness the transformation journey and participate in key decisions through DAO voting.</a:t>
            </a:r>
            <a:endParaRPr lang="en-US" sz="1450" dirty="0"/>
          </a:p>
        </p:txBody>
      </p:sp>
      <p:pic>
        <p:nvPicPr>
          <p:cNvPr id="10" name="Image 3" descr="preencoded.png"/>
          <p:cNvPicPr>
            <a:picLocks noChangeAspect="1"/>
          </p:cNvPicPr>
          <p:nvPr/>
        </p:nvPicPr>
        <p:blipFill>
          <a:blip r:embed="rId6"/>
          <a:stretch>
            <a:fillRect/>
          </a:stretch>
        </p:blipFill>
        <p:spPr>
          <a:xfrm>
            <a:off x="9533453" y="3750826"/>
            <a:ext cx="4436507" cy="754856"/>
          </a:xfrm>
          <a:prstGeom prst="rect">
            <a:avLst/>
          </a:prstGeom>
        </p:spPr>
      </p:pic>
      <p:sp>
        <p:nvSpPr>
          <p:cNvPr id="11" name="Text 5"/>
          <p:cNvSpPr/>
          <p:nvPr/>
        </p:nvSpPr>
        <p:spPr>
          <a:xfrm>
            <a:off x="9722168" y="4788694"/>
            <a:ext cx="2359104" cy="294799"/>
          </a:xfrm>
          <a:prstGeom prst="rect">
            <a:avLst/>
          </a:prstGeom>
          <a:noFill/>
          <a:ln/>
        </p:spPr>
        <p:txBody>
          <a:bodyPr wrap="none" lIns="0" tIns="0" rIns="0" bIns="0" rtlCol="0" anchor="t"/>
          <a:lstStyle/>
          <a:p>
            <a:pPr marL="0" indent="0" algn="l">
              <a:lnSpc>
                <a:spcPts val="2300"/>
              </a:lnSpc>
              <a:buNone/>
            </a:pPr>
            <a:r>
              <a:rPr lang="en-US" sz="1850" dirty="0">
                <a:solidFill>
                  <a:srgbClr val="E5E0DF"/>
                </a:solidFill>
                <a:latin typeface="Saira Medium" pitchFamily="34" charset="0"/>
                <a:ea typeface="Saira Medium" pitchFamily="34" charset="-122"/>
                <a:cs typeface="Saira Medium" pitchFamily="34" charset="-120"/>
              </a:rPr>
              <a:t>Exclusive Utilization</a:t>
            </a:r>
            <a:endParaRPr lang="en-US" sz="1850" dirty="0"/>
          </a:p>
        </p:txBody>
      </p:sp>
      <p:sp>
        <p:nvSpPr>
          <p:cNvPr id="12" name="Text 6"/>
          <p:cNvSpPr/>
          <p:nvPr/>
        </p:nvSpPr>
        <p:spPr>
          <a:xfrm>
            <a:off x="9722168" y="5196721"/>
            <a:ext cx="4059079" cy="1207770"/>
          </a:xfrm>
          <a:prstGeom prst="rect">
            <a:avLst/>
          </a:prstGeom>
          <a:noFill/>
          <a:ln/>
        </p:spPr>
        <p:txBody>
          <a:bodyPr wrap="square" lIns="0" tIns="0" rIns="0" bIns="0" rtlCol="0" anchor="t"/>
          <a:lstStyle/>
          <a:p>
            <a:pPr marL="0" indent="0" algn="l">
              <a:lnSpc>
                <a:spcPts val="2350"/>
              </a:lnSpc>
              <a:buNone/>
            </a:pPr>
            <a:r>
              <a:rPr lang="en-US" sz="1450" dirty="0">
                <a:solidFill>
                  <a:srgbClr val="E5E0DF"/>
                </a:solidFill>
                <a:latin typeface="Roboto" pitchFamily="34" charset="0"/>
                <a:ea typeface="Roboto" pitchFamily="34" charset="-122"/>
                <a:cs typeface="Roboto" pitchFamily="34" charset="-120"/>
              </a:rPr>
              <a:t>NFT holders gain priority access to stays, community events, and cultural experiences in the renovated properties, creating ongoing utility.</a:t>
            </a:r>
            <a:endParaRPr lang="en-US" sz="1450" dirty="0"/>
          </a:p>
        </p:txBody>
      </p:sp>
      <p:sp>
        <p:nvSpPr>
          <p:cNvPr id="13" name="Text 7"/>
          <p:cNvSpPr/>
          <p:nvPr/>
        </p:nvSpPr>
        <p:spPr>
          <a:xfrm>
            <a:off x="660440" y="6805493"/>
            <a:ext cx="13309521" cy="905828"/>
          </a:xfrm>
          <a:prstGeom prst="rect">
            <a:avLst/>
          </a:prstGeom>
          <a:noFill/>
          <a:ln/>
        </p:spPr>
        <p:txBody>
          <a:bodyPr wrap="square" lIns="0" tIns="0" rIns="0" bIns="0" rtlCol="0" anchor="t"/>
          <a:lstStyle/>
          <a:p>
            <a:pPr marL="0" indent="0" algn="l">
              <a:lnSpc>
                <a:spcPts val="2350"/>
              </a:lnSpc>
              <a:buNone/>
            </a:pPr>
            <a:r>
              <a:rPr lang="en-US" sz="1450" dirty="0">
                <a:solidFill>
                  <a:srgbClr val="E5E0DF"/>
                </a:solidFill>
                <a:latin typeface="Roboto" pitchFamily="34" charset="0"/>
                <a:ea typeface="Roboto" pitchFamily="34" charset="-122"/>
                <a:cs typeface="Roboto" pitchFamily="34" charset="-120"/>
              </a:rPr>
              <a:t>What makes our approach unique is the immersive experience throughout the renovation process. Supporters don't just fund a project—they become part of its story, watching as traditional craftsmanship transforms forgotten spaces into vibrant community hubs, all secured and authenticated through Solana blockchain.</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766286"/>
            <a:ext cx="7116128"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Saira Medium" pitchFamily="34" charset="0"/>
                <a:ea typeface="Saira Medium" pitchFamily="34" charset="-122"/>
                <a:cs typeface="Saira Medium" pitchFamily="34" charset="-120"/>
              </a:rPr>
              <a:t>The Akiya Reborn Platform</a:t>
            </a:r>
            <a:endParaRPr lang="en-US" sz="4450" dirty="0"/>
          </a:p>
        </p:txBody>
      </p:sp>
      <p:pic>
        <p:nvPicPr>
          <p:cNvPr id="3" name="Image 0" descr="preencoded.png"/>
          <p:cNvPicPr>
            <a:picLocks noChangeAspect="1"/>
          </p:cNvPicPr>
          <p:nvPr/>
        </p:nvPicPr>
        <p:blipFill>
          <a:blip r:embed="rId3"/>
          <a:stretch>
            <a:fillRect/>
          </a:stretch>
        </p:blipFill>
        <p:spPr>
          <a:xfrm>
            <a:off x="793790" y="1928693"/>
            <a:ext cx="3005495" cy="1857494"/>
          </a:xfrm>
          <a:prstGeom prst="rect">
            <a:avLst/>
          </a:prstGeom>
        </p:spPr>
      </p:pic>
      <p:sp>
        <p:nvSpPr>
          <p:cNvPr id="4" name="Text 1"/>
          <p:cNvSpPr/>
          <p:nvPr/>
        </p:nvSpPr>
        <p:spPr>
          <a:xfrm>
            <a:off x="793790" y="406967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Property Discovery</a:t>
            </a:r>
            <a:endParaRPr lang="en-US" sz="2200" dirty="0"/>
          </a:p>
        </p:txBody>
      </p:sp>
      <p:sp>
        <p:nvSpPr>
          <p:cNvPr id="5" name="Text 2"/>
          <p:cNvSpPr/>
          <p:nvPr/>
        </p:nvSpPr>
        <p:spPr>
          <a:xfrm>
            <a:off x="793790" y="4560094"/>
            <a:ext cx="3005495" cy="2903220"/>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Browse available akiya projects with detailed history, renovation plans, and community potential. Each property features comprehensive information about local attractions and opportunities.</a:t>
            </a:r>
            <a:endParaRPr lang="en-US" sz="1750" dirty="0"/>
          </a:p>
        </p:txBody>
      </p:sp>
      <p:pic>
        <p:nvPicPr>
          <p:cNvPr id="6" name="Image 1" descr="preencoded.png"/>
          <p:cNvPicPr>
            <a:picLocks noChangeAspect="1"/>
          </p:cNvPicPr>
          <p:nvPr/>
        </p:nvPicPr>
        <p:blipFill>
          <a:blip r:embed="rId4"/>
          <a:stretch>
            <a:fillRect/>
          </a:stretch>
        </p:blipFill>
        <p:spPr>
          <a:xfrm>
            <a:off x="4139446" y="1928693"/>
            <a:ext cx="3005614" cy="1857494"/>
          </a:xfrm>
          <a:prstGeom prst="rect">
            <a:avLst/>
          </a:prstGeom>
        </p:spPr>
      </p:pic>
      <p:sp>
        <p:nvSpPr>
          <p:cNvPr id="7" name="Text 3"/>
          <p:cNvSpPr/>
          <p:nvPr/>
        </p:nvSpPr>
        <p:spPr>
          <a:xfrm>
            <a:off x="4139446" y="406967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NFT Marketplace</a:t>
            </a:r>
            <a:endParaRPr lang="en-US" sz="2200" dirty="0"/>
          </a:p>
        </p:txBody>
      </p:sp>
      <p:sp>
        <p:nvSpPr>
          <p:cNvPr id="8" name="Text 4"/>
          <p:cNvSpPr/>
          <p:nvPr/>
        </p:nvSpPr>
        <p:spPr>
          <a:xfrm>
            <a:off x="4139446" y="4560094"/>
            <a:ext cx="3005614" cy="2903220"/>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Purchase property-specific NFTs that provide governance rights and accommodation benefits. Different tiers offer varying levels of access and participation in the renovation process.</a:t>
            </a:r>
            <a:endParaRPr lang="en-US" sz="1750" dirty="0"/>
          </a:p>
        </p:txBody>
      </p:sp>
      <p:pic>
        <p:nvPicPr>
          <p:cNvPr id="9" name="Image 2" descr="preencoded.png"/>
          <p:cNvPicPr>
            <a:picLocks noChangeAspect="1"/>
          </p:cNvPicPr>
          <p:nvPr/>
        </p:nvPicPr>
        <p:blipFill>
          <a:blip r:embed="rId5"/>
          <a:stretch>
            <a:fillRect/>
          </a:stretch>
        </p:blipFill>
        <p:spPr>
          <a:xfrm>
            <a:off x="7485221" y="1928693"/>
            <a:ext cx="3005614" cy="1857494"/>
          </a:xfrm>
          <a:prstGeom prst="rect">
            <a:avLst/>
          </a:prstGeom>
        </p:spPr>
      </p:pic>
      <p:sp>
        <p:nvSpPr>
          <p:cNvPr id="10" name="Text 5"/>
          <p:cNvSpPr/>
          <p:nvPr/>
        </p:nvSpPr>
        <p:spPr>
          <a:xfrm>
            <a:off x="7485221" y="406967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Reservation System</a:t>
            </a:r>
            <a:endParaRPr lang="en-US" sz="2200" dirty="0"/>
          </a:p>
        </p:txBody>
      </p:sp>
      <p:sp>
        <p:nvSpPr>
          <p:cNvPr id="11" name="Text 6"/>
          <p:cNvSpPr/>
          <p:nvPr/>
        </p:nvSpPr>
        <p:spPr>
          <a:xfrm>
            <a:off x="7485221" y="4560094"/>
            <a:ext cx="3005614" cy="254031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Book stays at completed properties using a priority system based on NFT holdings. Calendar integration ensures seamless planning for international travelers.</a:t>
            </a:r>
            <a:endParaRPr lang="en-US" sz="1750" dirty="0"/>
          </a:p>
        </p:txBody>
      </p:sp>
      <p:pic>
        <p:nvPicPr>
          <p:cNvPr id="12" name="Image 3" descr="preencoded.png"/>
          <p:cNvPicPr>
            <a:picLocks noChangeAspect="1"/>
          </p:cNvPicPr>
          <p:nvPr/>
        </p:nvPicPr>
        <p:blipFill>
          <a:blip r:embed="rId6"/>
          <a:stretch>
            <a:fillRect/>
          </a:stretch>
        </p:blipFill>
        <p:spPr>
          <a:xfrm>
            <a:off x="10830997" y="1928693"/>
            <a:ext cx="3005614" cy="1857494"/>
          </a:xfrm>
          <a:prstGeom prst="rect">
            <a:avLst/>
          </a:prstGeom>
        </p:spPr>
      </p:pic>
      <p:sp>
        <p:nvSpPr>
          <p:cNvPr id="13" name="Text 7"/>
          <p:cNvSpPr/>
          <p:nvPr/>
        </p:nvSpPr>
        <p:spPr>
          <a:xfrm>
            <a:off x="10830997" y="406967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DAO Governance</a:t>
            </a:r>
            <a:endParaRPr lang="en-US" sz="2200" dirty="0"/>
          </a:p>
        </p:txBody>
      </p:sp>
      <p:sp>
        <p:nvSpPr>
          <p:cNvPr id="14" name="Text 8"/>
          <p:cNvSpPr/>
          <p:nvPr/>
        </p:nvSpPr>
        <p:spPr>
          <a:xfrm>
            <a:off x="10830997" y="4560094"/>
            <a:ext cx="3005614" cy="217741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Participate in key decisions about property renovations, event planning, and future expansions through transparent on-chain voting mechanisms.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17471" y="653415"/>
            <a:ext cx="12408456" cy="640675"/>
          </a:xfrm>
          <a:prstGeom prst="rect">
            <a:avLst/>
          </a:prstGeom>
          <a:noFill/>
          <a:ln/>
        </p:spPr>
        <p:txBody>
          <a:bodyPr wrap="none" lIns="0" tIns="0" rIns="0" bIns="0" rtlCol="0" anchor="t"/>
          <a:lstStyle/>
          <a:p>
            <a:pPr marL="0" indent="0" algn="l">
              <a:lnSpc>
                <a:spcPts val="5000"/>
              </a:lnSpc>
              <a:buNone/>
            </a:pPr>
            <a:r>
              <a:rPr lang="en-US" sz="3700" dirty="0">
                <a:solidFill>
                  <a:srgbClr val="F2F2F3"/>
                </a:solidFill>
                <a:latin typeface="Saira Medium" panose="020B0604020202020204" charset="0"/>
                <a:ea typeface="Poppins Light" pitchFamily="34" charset="-122"/>
                <a:cs typeface="Poppins Light" pitchFamily="34" charset="-120"/>
              </a:rPr>
              <a:t>Unlocking Japan's $40B Akiya Market Opportunity</a:t>
            </a:r>
            <a:endParaRPr lang="en-US" sz="3700" dirty="0">
              <a:latin typeface="Saira Medium" panose="020B0604020202020204" charset="0"/>
            </a:endParaRPr>
          </a:p>
        </p:txBody>
      </p:sp>
      <p:pic>
        <p:nvPicPr>
          <p:cNvPr id="3" name="Image 0" descr="preencoded.png"/>
          <p:cNvPicPr>
            <a:picLocks noChangeAspect="1"/>
          </p:cNvPicPr>
          <p:nvPr/>
        </p:nvPicPr>
        <p:blipFill>
          <a:blip r:embed="rId3"/>
          <a:stretch>
            <a:fillRect/>
          </a:stretch>
        </p:blipFill>
        <p:spPr>
          <a:xfrm>
            <a:off x="717471" y="1832134"/>
            <a:ext cx="6347698" cy="3808571"/>
          </a:xfrm>
          <a:prstGeom prst="rect">
            <a:avLst/>
          </a:prstGeom>
        </p:spPr>
      </p:pic>
      <p:sp>
        <p:nvSpPr>
          <p:cNvPr id="4" name="Shape 1"/>
          <p:cNvSpPr/>
          <p:nvPr/>
        </p:nvSpPr>
        <p:spPr>
          <a:xfrm>
            <a:off x="7572851" y="1832134"/>
            <a:ext cx="461248" cy="461248"/>
          </a:xfrm>
          <a:prstGeom prst="roundRect">
            <a:avLst>
              <a:gd name="adj" fmla="val 18669"/>
            </a:avLst>
          </a:prstGeom>
          <a:solidFill>
            <a:schemeClr val="accent2"/>
          </a:solidFill>
          <a:ln w="7620">
            <a:solidFill>
              <a:srgbClr val="56565B"/>
            </a:solidFill>
            <a:prstDash val="solid"/>
          </a:ln>
        </p:spPr>
      </p:sp>
      <p:sp>
        <p:nvSpPr>
          <p:cNvPr id="5" name="Text 2"/>
          <p:cNvSpPr/>
          <p:nvPr/>
        </p:nvSpPr>
        <p:spPr>
          <a:xfrm>
            <a:off x="8239006" y="1902500"/>
            <a:ext cx="2562701" cy="320278"/>
          </a:xfrm>
          <a:prstGeom prst="rect">
            <a:avLst/>
          </a:prstGeom>
          <a:noFill/>
          <a:ln/>
        </p:spPr>
        <p:txBody>
          <a:bodyPr wrap="none" lIns="0" tIns="0" rIns="0" bIns="0" rtlCol="0" anchor="t"/>
          <a:lstStyle/>
          <a:p>
            <a:pPr marL="0" indent="0" algn="l">
              <a:lnSpc>
                <a:spcPts val="2500"/>
              </a:lnSpc>
              <a:buNone/>
            </a:pPr>
            <a:r>
              <a:rPr lang="en-US" sz="2000" dirty="0">
                <a:solidFill>
                  <a:srgbClr val="E5E0DF"/>
                </a:solidFill>
                <a:latin typeface="Poppins Light" pitchFamily="34" charset="0"/>
                <a:ea typeface="Poppins Light" pitchFamily="34" charset="-122"/>
                <a:cs typeface="Poppins Light" pitchFamily="34" charset="-120"/>
              </a:rPr>
              <a:t>Market Opportunity</a:t>
            </a:r>
            <a:endParaRPr lang="en-US" sz="2000" dirty="0"/>
          </a:p>
        </p:txBody>
      </p:sp>
      <p:sp>
        <p:nvSpPr>
          <p:cNvPr id="6" name="Text 3"/>
          <p:cNvSpPr/>
          <p:nvPr/>
        </p:nvSpPr>
        <p:spPr>
          <a:xfrm>
            <a:off x="8239006" y="2427684"/>
            <a:ext cx="5681543" cy="328017"/>
          </a:xfrm>
          <a:prstGeom prst="rect">
            <a:avLst/>
          </a:prstGeom>
          <a:noFill/>
          <a:ln/>
        </p:spPr>
        <p:txBody>
          <a:bodyPr wrap="none" lIns="0" tIns="0" rIns="0" bIns="0" rtlCol="0" anchor="t"/>
          <a:lstStyle/>
          <a:p>
            <a:pPr marL="0" indent="0" algn="l">
              <a:lnSpc>
                <a:spcPts val="2550"/>
              </a:lnSpc>
              <a:buNone/>
            </a:pPr>
            <a:r>
              <a:rPr lang="en-US" sz="1600" dirty="0">
                <a:solidFill>
                  <a:srgbClr val="E5E0DF"/>
                </a:solidFill>
                <a:latin typeface="Roboto Light" pitchFamily="34" charset="0"/>
                <a:ea typeface="Roboto Light" pitchFamily="34" charset="-122"/>
                <a:cs typeface="Roboto Light" pitchFamily="34" charset="-120"/>
              </a:rPr>
              <a:t>¥6 trillion ($40B) in vacant Japanese homes</a:t>
            </a:r>
            <a:endParaRPr lang="en-US" sz="1600" dirty="0"/>
          </a:p>
        </p:txBody>
      </p:sp>
      <p:sp>
        <p:nvSpPr>
          <p:cNvPr id="7" name="Shape 4"/>
          <p:cNvSpPr/>
          <p:nvPr/>
        </p:nvSpPr>
        <p:spPr>
          <a:xfrm>
            <a:off x="7572851" y="3165634"/>
            <a:ext cx="461248" cy="461248"/>
          </a:xfrm>
          <a:prstGeom prst="roundRect">
            <a:avLst>
              <a:gd name="adj" fmla="val 18669"/>
            </a:avLst>
          </a:prstGeom>
          <a:solidFill>
            <a:schemeClr val="accent2"/>
          </a:solidFill>
          <a:ln w="7620">
            <a:solidFill>
              <a:srgbClr val="56565B"/>
            </a:solidFill>
            <a:prstDash val="solid"/>
          </a:ln>
        </p:spPr>
      </p:sp>
      <p:sp>
        <p:nvSpPr>
          <p:cNvPr id="8" name="Text 5"/>
          <p:cNvSpPr/>
          <p:nvPr/>
        </p:nvSpPr>
        <p:spPr>
          <a:xfrm>
            <a:off x="8239006" y="3236000"/>
            <a:ext cx="2562701" cy="320278"/>
          </a:xfrm>
          <a:prstGeom prst="rect">
            <a:avLst/>
          </a:prstGeom>
          <a:noFill/>
          <a:ln/>
        </p:spPr>
        <p:txBody>
          <a:bodyPr wrap="none" lIns="0" tIns="0" rIns="0" bIns="0" rtlCol="0" anchor="t"/>
          <a:lstStyle/>
          <a:p>
            <a:pPr marL="0" indent="0" algn="l">
              <a:lnSpc>
                <a:spcPts val="2500"/>
              </a:lnSpc>
              <a:buNone/>
            </a:pPr>
            <a:r>
              <a:rPr lang="en-US" sz="2000" dirty="0">
                <a:solidFill>
                  <a:srgbClr val="E5E0DF"/>
                </a:solidFill>
                <a:latin typeface="Poppins Light" pitchFamily="34" charset="0"/>
                <a:ea typeface="Poppins Light" pitchFamily="34" charset="-122"/>
                <a:cs typeface="Poppins Light" pitchFamily="34" charset="-120"/>
              </a:rPr>
              <a:t>Perfect Timing</a:t>
            </a:r>
            <a:endParaRPr lang="en-US" sz="2000" dirty="0"/>
          </a:p>
        </p:txBody>
      </p:sp>
      <p:sp>
        <p:nvSpPr>
          <p:cNvPr id="9" name="Text 6"/>
          <p:cNvSpPr/>
          <p:nvPr/>
        </p:nvSpPr>
        <p:spPr>
          <a:xfrm>
            <a:off x="8239006" y="3761184"/>
            <a:ext cx="5681543" cy="328017"/>
          </a:xfrm>
          <a:prstGeom prst="rect">
            <a:avLst/>
          </a:prstGeom>
          <a:noFill/>
          <a:ln/>
        </p:spPr>
        <p:txBody>
          <a:bodyPr wrap="none" lIns="0" tIns="0" rIns="0" bIns="0" rtlCol="0" anchor="t"/>
          <a:lstStyle/>
          <a:p>
            <a:pPr marL="0" indent="0" algn="l">
              <a:lnSpc>
                <a:spcPts val="2550"/>
              </a:lnSpc>
              <a:buNone/>
            </a:pPr>
            <a:r>
              <a:rPr lang="en-US" sz="1600" dirty="0">
                <a:solidFill>
                  <a:srgbClr val="E5E0DF"/>
                </a:solidFill>
                <a:latin typeface="Roboto Light" pitchFamily="34" charset="0"/>
                <a:ea typeface="Roboto Light" pitchFamily="34" charset="-122"/>
                <a:cs typeface="Roboto Light" pitchFamily="34" charset="-120"/>
              </a:rPr>
              <a:t>Digital nomads + cultural travel + Web3 utility</a:t>
            </a:r>
            <a:endParaRPr lang="en-US" sz="1600" dirty="0"/>
          </a:p>
        </p:txBody>
      </p:sp>
      <p:sp>
        <p:nvSpPr>
          <p:cNvPr id="10" name="Shape 7"/>
          <p:cNvSpPr/>
          <p:nvPr/>
        </p:nvSpPr>
        <p:spPr>
          <a:xfrm>
            <a:off x="7572851" y="4499134"/>
            <a:ext cx="461248" cy="461248"/>
          </a:xfrm>
          <a:prstGeom prst="roundRect">
            <a:avLst>
              <a:gd name="adj" fmla="val 18669"/>
            </a:avLst>
          </a:prstGeom>
          <a:solidFill>
            <a:schemeClr val="accent2"/>
          </a:solidFill>
          <a:ln w="7620">
            <a:solidFill>
              <a:srgbClr val="56565B"/>
            </a:solidFill>
            <a:prstDash val="solid"/>
          </a:ln>
        </p:spPr>
      </p:sp>
      <p:sp>
        <p:nvSpPr>
          <p:cNvPr id="11" name="Text 8"/>
          <p:cNvSpPr/>
          <p:nvPr/>
        </p:nvSpPr>
        <p:spPr>
          <a:xfrm>
            <a:off x="8239006" y="4569500"/>
            <a:ext cx="2562701" cy="320278"/>
          </a:xfrm>
          <a:prstGeom prst="rect">
            <a:avLst/>
          </a:prstGeom>
          <a:noFill/>
          <a:ln/>
        </p:spPr>
        <p:txBody>
          <a:bodyPr wrap="none" lIns="0" tIns="0" rIns="0" bIns="0" rtlCol="0" anchor="t"/>
          <a:lstStyle/>
          <a:p>
            <a:pPr marL="0" indent="0" algn="l">
              <a:lnSpc>
                <a:spcPts val="2500"/>
              </a:lnSpc>
              <a:buNone/>
            </a:pPr>
            <a:r>
              <a:rPr lang="en-US" sz="2000" dirty="0">
                <a:solidFill>
                  <a:srgbClr val="E5E0DF"/>
                </a:solidFill>
                <a:latin typeface="Poppins Light" pitchFamily="34" charset="0"/>
                <a:ea typeface="Poppins Light" pitchFamily="34" charset="-122"/>
                <a:cs typeface="Poppins Light" pitchFamily="34" charset="-120"/>
              </a:rPr>
              <a:t>Revenue Potential</a:t>
            </a:r>
            <a:endParaRPr lang="en-US" sz="2000" dirty="0"/>
          </a:p>
        </p:txBody>
      </p:sp>
      <p:sp>
        <p:nvSpPr>
          <p:cNvPr id="12" name="Text 9"/>
          <p:cNvSpPr/>
          <p:nvPr/>
        </p:nvSpPr>
        <p:spPr>
          <a:xfrm>
            <a:off x="8239006" y="5094684"/>
            <a:ext cx="5681543" cy="328017"/>
          </a:xfrm>
          <a:prstGeom prst="rect">
            <a:avLst/>
          </a:prstGeom>
          <a:noFill/>
          <a:ln/>
        </p:spPr>
        <p:txBody>
          <a:bodyPr wrap="none" lIns="0" tIns="0" rIns="0" bIns="0" rtlCol="0" anchor="t"/>
          <a:lstStyle/>
          <a:p>
            <a:pPr marL="0" indent="0" algn="l">
              <a:lnSpc>
                <a:spcPts val="2550"/>
              </a:lnSpc>
              <a:buNone/>
            </a:pPr>
            <a:r>
              <a:rPr lang="en-US" sz="1600" dirty="0">
                <a:solidFill>
                  <a:srgbClr val="E5E0DF"/>
                </a:solidFill>
                <a:latin typeface="Roboto Light" pitchFamily="34" charset="0"/>
                <a:ea typeface="Roboto Light" pitchFamily="34" charset="-122"/>
                <a:cs typeface="Roboto Light" pitchFamily="34" charset="-120"/>
              </a:rPr>
              <a:t>$5M/year by revitalizing just 0.5% of vacant homes</a:t>
            </a:r>
            <a:endParaRPr lang="en-US" sz="1600" dirty="0"/>
          </a:p>
        </p:txBody>
      </p:sp>
      <p:sp>
        <p:nvSpPr>
          <p:cNvPr id="13" name="Shape 10"/>
          <p:cNvSpPr/>
          <p:nvPr/>
        </p:nvSpPr>
        <p:spPr>
          <a:xfrm>
            <a:off x="7572851" y="5832634"/>
            <a:ext cx="461248" cy="461248"/>
          </a:xfrm>
          <a:prstGeom prst="roundRect">
            <a:avLst>
              <a:gd name="adj" fmla="val 18669"/>
            </a:avLst>
          </a:prstGeom>
          <a:solidFill>
            <a:schemeClr val="accent2"/>
          </a:solidFill>
          <a:ln w="7620">
            <a:solidFill>
              <a:srgbClr val="56565B"/>
            </a:solidFill>
            <a:prstDash val="solid"/>
          </a:ln>
        </p:spPr>
      </p:sp>
      <p:sp>
        <p:nvSpPr>
          <p:cNvPr id="14" name="Text 11"/>
          <p:cNvSpPr/>
          <p:nvPr/>
        </p:nvSpPr>
        <p:spPr>
          <a:xfrm>
            <a:off x="8239006" y="5903000"/>
            <a:ext cx="2562701" cy="320278"/>
          </a:xfrm>
          <a:prstGeom prst="rect">
            <a:avLst/>
          </a:prstGeom>
          <a:noFill/>
          <a:ln/>
        </p:spPr>
        <p:txBody>
          <a:bodyPr wrap="none" lIns="0" tIns="0" rIns="0" bIns="0" rtlCol="0" anchor="t"/>
          <a:lstStyle/>
          <a:p>
            <a:pPr marL="0" indent="0" algn="l">
              <a:lnSpc>
                <a:spcPts val="2500"/>
              </a:lnSpc>
              <a:buNone/>
            </a:pPr>
            <a:r>
              <a:rPr lang="en-US" sz="2000" dirty="0">
                <a:solidFill>
                  <a:srgbClr val="E5E0DF"/>
                </a:solidFill>
                <a:latin typeface="Poppins Light" pitchFamily="34" charset="0"/>
                <a:ea typeface="Poppins Light" pitchFamily="34" charset="-122"/>
                <a:cs typeface="Poppins Light" pitchFamily="34" charset="-120"/>
              </a:rPr>
              <a:t>Vision</a:t>
            </a:r>
            <a:endParaRPr lang="en-US" sz="2000" dirty="0"/>
          </a:p>
        </p:txBody>
      </p:sp>
      <p:sp>
        <p:nvSpPr>
          <p:cNvPr id="15" name="Text 12"/>
          <p:cNvSpPr/>
          <p:nvPr/>
        </p:nvSpPr>
        <p:spPr>
          <a:xfrm>
            <a:off x="8239006" y="6428184"/>
            <a:ext cx="5681543" cy="328017"/>
          </a:xfrm>
          <a:prstGeom prst="rect">
            <a:avLst/>
          </a:prstGeom>
          <a:noFill/>
          <a:ln/>
        </p:spPr>
        <p:txBody>
          <a:bodyPr wrap="none" lIns="0" tIns="0" rIns="0" bIns="0" rtlCol="0" anchor="t"/>
          <a:lstStyle/>
          <a:p>
            <a:pPr marL="0" indent="0" algn="l">
              <a:lnSpc>
                <a:spcPts val="2550"/>
              </a:lnSpc>
              <a:buNone/>
            </a:pPr>
            <a:r>
              <a:rPr lang="en-US" sz="1600" dirty="0">
                <a:solidFill>
                  <a:srgbClr val="E5E0DF"/>
                </a:solidFill>
                <a:latin typeface="Roboto Light" pitchFamily="34" charset="0"/>
                <a:ea typeface="Roboto Light" pitchFamily="34" charset="-122"/>
                <a:cs typeface="Roboto Light" pitchFamily="34" charset="-120"/>
              </a:rPr>
              <a:t>Building decentralized cultural infrastructure</a:t>
            </a:r>
            <a:endParaRPr lang="en-US" sz="1600" dirty="0"/>
          </a:p>
        </p:txBody>
      </p:sp>
      <p:sp>
        <p:nvSpPr>
          <p:cNvPr id="18" name="Text 14"/>
          <p:cNvSpPr/>
          <p:nvPr/>
        </p:nvSpPr>
        <p:spPr>
          <a:xfrm>
            <a:off x="1147882" y="7217450"/>
            <a:ext cx="1423987" cy="358616"/>
          </a:xfrm>
          <a:prstGeom prst="rect">
            <a:avLst/>
          </a:prstGeom>
          <a:noFill/>
          <a:ln/>
        </p:spPr>
        <p:txBody>
          <a:bodyPr wrap="none" lIns="0" tIns="0" rIns="0" bIns="0" rtlCol="0" anchor="t"/>
          <a:lstStyle/>
          <a:p>
            <a:pPr marL="0" indent="0" algn="l">
              <a:lnSpc>
                <a:spcPts val="2800"/>
              </a:lnSpc>
              <a:buNone/>
            </a:pPr>
            <a:endParaRPr lang="en-US"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82955" y="615196"/>
            <a:ext cx="5997178" cy="699135"/>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Saira Medium" pitchFamily="34" charset="0"/>
                <a:ea typeface="Saira Medium" pitchFamily="34" charset="-122"/>
                <a:cs typeface="Saira Medium" pitchFamily="34" charset="-120"/>
              </a:rPr>
              <a:t>Competitive Landscape</a:t>
            </a:r>
            <a:endParaRPr lang="en-US" sz="4400" dirty="0"/>
          </a:p>
        </p:txBody>
      </p:sp>
      <p:sp>
        <p:nvSpPr>
          <p:cNvPr id="3" name="Text 1"/>
          <p:cNvSpPr/>
          <p:nvPr/>
        </p:nvSpPr>
        <p:spPr>
          <a:xfrm>
            <a:off x="1737122" y="1863328"/>
            <a:ext cx="3291840" cy="349568"/>
          </a:xfrm>
          <a:prstGeom prst="rect">
            <a:avLst/>
          </a:prstGeom>
          <a:noFill/>
          <a:ln/>
        </p:spPr>
        <p:txBody>
          <a:bodyPr wrap="none" lIns="0" tIns="0" rIns="0" bIns="0" rtlCol="0" anchor="t"/>
          <a:lstStyle/>
          <a:p>
            <a:pPr marL="0" indent="0" algn="r">
              <a:lnSpc>
                <a:spcPts val="2750"/>
              </a:lnSpc>
              <a:buNone/>
            </a:pPr>
            <a:r>
              <a:rPr lang="en-US" sz="2200" dirty="0">
                <a:solidFill>
                  <a:srgbClr val="E5E0DF"/>
                </a:solidFill>
                <a:latin typeface="Saira Medium" pitchFamily="34" charset="0"/>
                <a:ea typeface="Saira Medium" pitchFamily="34" charset="-122"/>
                <a:cs typeface="Saira Medium" pitchFamily="34" charset="-120"/>
              </a:rPr>
              <a:t>Traditional Crowdfunding</a:t>
            </a:r>
            <a:endParaRPr lang="en-US" sz="2200" dirty="0"/>
          </a:p>
        </p:txBody>
      </p:sp>
      <p:sp>
        <p:nvSpPr>
          <p:cNvPr id="4" name="Text 2"/>
          <p:cNvSpPr/>
          <p:nvPr/>
        </p:nvSpPr>
        <p:spPr>
          <a:xfrm>
            <a:off x="782955" y="2347079"/>
            <a:ext cx="4246007" cy="1431608"/>
          </a:xfrm>
          <a:prstGeom prst="rect">
            <a:avLst/>
          </a:prstGeom>
          <a:noFill/>
          <a:ln/>
        </p:spPr>
        <p:txBody>
          <a:bodyPr wrap="square" lIns="0" tIns="0" rIns="0" bIns="0" rtlCol="0" anchor="t"/>
          <a:lstStyle/>
          <a:p>
            <a:pPr marL="0" indent="0" algn="r">
              <a:lnSpc>
                <a:spcPts val="2800"/>
              </a:lnSpc>
              <a:buNone/>
            </a:pPr>
            <a:r>
              <a:rPr lang="en-US" sz="1750" dirty="0">
                <a:solidFill>
                  <a:srgbClr val="E5E0DF"/>
                </a:solidFill>
                <a:latin typeface="Roboto" pitchFamily="34" charset="0"/>
                <a:ea typeface="Roboto" pitchFamily="34" charset="-122"/>
                <a:cs typeface="Roboto" pitchFamily="34" charset="-120"/>
              </a:rPr>
              <a:t>Platforms like Makuake offer project backing but lack ongoing utility and community engagement beyond initial funding.</a:t>
            </a:r>
            <a:endParaRPr lang="en-US" sz="1750" dirty="0"/>
          </a:p>
        </p:txBody>
      </p:sp>
      <p:pic>
        <p:nvPicPr>
          <p:cNvPr id="5" name="Image 0" descr="preencoded.png"/>
          <p:cNvPicPr>
            <a:picLocks noChangeAspect="1"/>
          </p:cNvPicPr>
          <p:nvPr/>
        </p:nvPicPr>
        <p:blipFill>
          <a:blip r:embed="rId3"/>
          <a:stretch>
            <a:fillRect/>
          </a:stretch>
        </p:blipFill>
        <p:spPr>
          <a:xfrm>
            <a:off x="5028962" y="1761768"/>
            <a:ext cx="4572476" cy="4572476"/>
          </a:xfrm>
          <a:prstGeom prst="rect">
            <a:avLst/>
          </a:prstGeom>
        </p:spPr>
      </p:pic>
      <p:pic>
        <p:nvPicPr>
          <p:cNvPr id="6" name="Image 1" descr="preencoded.png"/>
          <p:cNvPicPr>
            <a:picLocks noChangeAspect="1"/>
          </p:cNvPicPr>
          <p:nvPr/>
        </p:nvPicPr>
        <p:blipFill>
          <a:blip r:embed="rId4"/>
          <a:stretch>
            <a:fillRect/>
          </a:stretch>
        </p:blipFill>
        <p:spPr>
          <a:xfrm>
            <a:off x="6325255" y="3018770"/>
            <a:ext cx="314563" cy="393144"/>
          </a:xfrm>
          <a:prstGeom prst="rect">
            <a:avLst/>
          </a:prstGeom>
        </p:spPr>
      </p:pic>
      <p:sp>
        <p:nvSpPr>
          <p:cNvPr id="7" name="Text 3"/>
          <p:cNvSpPr/>
          <p:nvPr/>
        </p:nvSpPr>
        <p:spPr>
          <a:xfrm>
            <a:off x="9601438" y="2042279"/>
            <a:ext cx="2939058" cy="349568"/>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Government Initiatives</a:t>
            </a:r>
            <a:endParaRPr lang="en-US" sz="2200" dirty="0"/>
          </a:p>
        </p:txBody>
      </p:sp>
      <p:sp>
        <p:nvSpPr>
          <p:cNvPr id="8" name="Text 4"/>
          <p:cNvSpPr/>
          <p:nvPr/>
        </p:nvSpPr>
        <p:spPr>
          <a:xfrm>
            <a:off x="9601438" y="2526030"/>
            <a:ext cx="4246007" cy="1073706"/>
          </a:xfrm>
          <a:prstGeom prst="rect">
            <a:avLst/>
          </a:prstGeom>
          <a:noFill/>
          <a:ln/>
        </p:spPr>
        <p:txBody>
          <a:bodyPr wrap="square" lIns="0" tIns="0" rIns="0" bIns="0" rtlCol="0" anchor="t"/>
          <a:lstStyle/>
          <a:p>
            <a:pPr marL="0" indent="0" algn="l">
              <a:lnSpc>
                <a:spcPts val="2800"/>
              </a:lnSpc>
              <a:buNone/>
            </a:pPr>
            <a:r>
              <a:rPr lang="en-US" sz="1750" dirty="0">
                <a:solidFill>
                  <a:srgbClr val="E5E0DF"/>
                </a:solidFill>
                <a:latin typeface="Roboto" pitchFamily="34" charset="0"/>
                <a:ea typeface="Roboto" pitchFamily="34" charset="-122"/>
                <a:cs typeface="Roboto" pitchFamily="34" charset="-120"/>
              </a:rPr>
              <a:t>Public programs provide subsidies but involve complex bureaucracy and limited international appeal or transparency.</a:t>
            </a:r>
            <a:endParaRPr lang="en-US" sz="1750" dirty="0"/>
          </a:p>
        </p:txBody>
      </p:sp>
      <p:pic>
        <p:nvPicPr>
          <p:cNvPr id="9" name="Image 2" descr="preencoded.png"/>
          <p:cNvPicPr>
            <a:picLocks noChangeAspect="1"/>
          </p:cNvPicPr>
          <p:nvPr/>
        </p:nvPicPr>
        <p:blipFill>
          <a:blip r:embed="rId5"/>
          <a:stretch>
            <a:fillRect/>
          </a:stretch>
        </p:blipFill>
        <p:spPr>
          <a:xfrm>
            <a:off x="5028962" y="1761768"/>
            <a:ext cx="4572476" cy="4572476"/>
          </a:xfrm>
          <a:prstGeom prst="rect">
            <a:avLst/>
          </a:prstGeom>
        </p:spPr>
      </p:pic>
      <p:pic>
        <p:nvPicPr>
          <p:cNvPr id="10" name="Image 3" descr="preencoded.png"/>
          <p:cNvPicPr>
            <a:picLocks noChangeAspect="1"/>
          </p:cNvPicPr>
          <p:nvPr/>
        </p:nvPicPr>
        <p:blipFill>
          <a:blip r:embed="rId6"/>
          <a:stretch>
            <a:fillRect/>
          </a:stretch>
        </p:blipFill>
        <p:spPr>
          <a:xfrm>
            <a:off x="7990344" y="3018770"/>
            <a:ext cx="314563" cy="393144"/>
          </a:xfrm>
          <a:prstGeom prst="rect">
            <a:avLst/>
          </a:prstGeom>
        </p:spPr>
      </p:pic>
      <p:sp>
        <p:nvSpPr>
          <p:cNvPr id="11" name="Text 5"/>
          <p:cNvSpPr/>
          <p:nvPr/>
        </p:nvSpPr>
        <p:spPr>
          <a:xfrm>
            <a:off x="9601438" y="4317325"/>
            <a:ext cx="2796421" cy="349568"/>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Hospitality Chains</a:t>
            </a:r>
            <a:endParaRPr lang="en-US" sz="2200" dirty="0"/>
          </a:p>
        </p:txBody>
      </p:sp>
      <p:sp>
        <p:nvSpPr>
          <p:cNvPr id="12" name="Text 6"/>
          <p:cNvSpPr/>
          <p:nvPr/>
        </p:nvSpPr>
        <p:spPr>
          <a:xfrm>
            <a:off x="9601438" y="4801076"/>
            <a:ext cx="4246007" cy="1431608"/>
          </a:xfrm>
          <a:prstGeom prst="rect">
            <a:avLst/>
          </a:prstGeom>
          <a:noFill/>
          <a:ln/>
        </p:spPr>
        <p:txBody>
          <a:bodyPr wrap="square" lIns="0" tIns="0" rIns="0" bIns="0" rtlCol="0" anchor="t"/>
          <a:lstStyle/>
          <a:p>
            <a:pPr marL="0" indent="0" algn="l">
              <a:lnSpc>
                <a:spcPts val="2800"/>
              </a:lnSpc>
              <a:buNone/>
            </a:pPr>
            <a:r>
              <a:rPr lang="en-US" sz="1750" dirty="0">
                <a:solidFill>
                  <a:srgbClr val="E5E0DF"/>
                </a:solidFill>
                <a:latin typeface="Roboto" pitchFamily="34" charset="0"/>
                <a:ea typeface="Roboto" pitchFamily="34" charset="-122"/>
                <a:cs typeface="Roboto" pitchFamily="34" charset="-120"/>
              </a:rPr>
              <a:t>Traditional accommodations offer consistency but miss authentic cultural immersion and community connection opportunities.</a:t>
            </a:r>
            <a:endParaRPr lang="en-US" sz="1750" dirty="0"/>
          </a:p>
        </p:txBody>
      </p:sp>
      <p:pic>
        <p:nvPicPr>
          <p:cNvPr id="13" name="Image 4" descr="preencoded.png"/>
          <p:cNvPicPr>
            <a:picLocks noChangeAspect="1"/>
          </p:cNvPicPr>
          <p:nvPr/>
        </p:nvPicPr>
        <p:blipFill>
          <a:blip r:embed="rId7"/>
          <a:stretch>
            <a:fillRect/>
          </a:stretch>
        </p:blipFill>
        <p:spPr>
          <a:xfrm>
            <a:off x="5028962" y="1761768"/>
            <a:ext cx="4572476" cy="4572476"/>
          </a:xfrm>
          <a:prstGeom prst="rect">
            <a:avLst/>
          </a:prstGeom>
        </p:spPr>
      </p:pic>
      <p:pic>
        <p:nvPicPr>
          <p:cNvPr id="14" name="Image 5" descr="preencoded.png"/>
          <p:cNvPicPr>
            <a:picLocks noChangeAspect="1"/>
          </p:cNvPicPr>
          <p:nvPr/>
        </p:nvPicPr>
        <p:blipFill>
          <a:blip r:embed="rId8"/>
          <a:stretch>
            <a:fillRect/>
          </a:stretch>
        </p:blipFill>
        <p:spPr>
          <a:xfrm>
            <a:off x="7990344" y="4683859"/>
            <a:ext cx="314563" cy="393144"/>
          </a:xfrm>
          <a:prstGeom prst="rect">
            <a:avLst/>
          </a:prstGeom>
        </p:spPr>
      </p:pic>
      <p:sp>
        <p:nvSpPr>
          <p:cNvPr id="15" name="Text 7"/>
          <p:cNvSpPr/>
          <p:nvPr/>
        </p:nvSpPr>
        <p:spPr>
          <a:xfrm>
            <a:off x="2232541" y="4317325"/>
            <a:ext cx="2796421" cy="349568"/>
          </a:xfrm>
          <a:prstGeom prst="rect">
            <a:avLst/>
          </a:prstGeom>
          <a:noFill/>
          <a:ln/>
        </p:spPr>
        <p:txBody>
          <a:bodyPr wrap="none" lIns="0" tIns="0" rIns="0" bIns="0" rtlCol="0" anchor="t"/>
          <a:lstStyle/>
          <a:p>
            <a:pPr marL="0" indent="0" algn="r">
              <a:lnSpc>
                <a:spcPts val="2750"/>
              </a:lnSpc>
              <a:buNone/>
            </a:pPr>
            <a:r>
              <a:rPr lang="en-US" sz="2200" dirty="0">
                <a:solidFill>
                  <a:srgbClr val="E5E0DF"/>
                </a:solidFill>
                <a:latin typeface="Saira Medium" pitchFamily="34" charset="0"/>
                <a:ea typeface="Saira Medium" pitchFamily="34" charset="-122"/>
                <a:cs typeface="Saira Medium" pitchFamily="34" charset="-120"/>
              </a:rPr>
              <a:t>Akiya Reborn (Us)</a:t>
            </a:r>
            <a:endParaRPr lang="en-US" sz="2200" dirty="0"/>
          </a:p>
        </p:txBody>
      </p:sp>
      <p:sp>
        <p:nvSpPr>
          <p:cNvPr id="16" name="Text 8"/>
          <p:cNvSpPr/>
          <p:nvPr/>
        </p:nvSpPr>
        <p:spPr>
          <a:xfrm>
            <a:off x="782955" y="4801076"/>
            <a:ext cx="4246007" cy="1431608"/>
          </a:xfrm>
          <a:prstGeom prst="rect">
            <a:avLst/>
          </a:prstGeom>
          <a:noFill/>
          <a:ln/>
        </p:spPr>
        <p:txBody>
          <a:bodyPr wrap="square" lIns="0" tIns="0" rIns="0" bIns="0" rtlCol="0" anchor="t"/>
          <a:lstStyle/>
          <a:p>
            <a:pPr marL="0" indent="0" algn="r">
              <a:lnSpc>
                <a:spcPts val="2800"/>
              </a:lnSpc>
              <a:buNone/>
            </a:pPr>
            <a:r>
              <a:rPr lang="en-US" sz="1750" dirty="0">
                <a:solidFill>
                  <a:srgbClr val="E5E0DF"/>
                </a:solidFill>
                <a:latin typeface="Roboto" pitchFamily="34" charset="0"/>
                <a:ea typeface="Roboto" pitchFamily="34" charset="-122"/>
                <a:cs typeface="Roboto" pitchFamily="34" charset="-120"/>
              </a:rPr>
              <a:t>Our solution uniquely combines Web3 ownership benefits, transparent renovation processes, and ongoing accommodation utility with international appeal.</a:t>
            </a:r>
            <a:endParaRPr lang="en-US" sz="1750" dirty="0"/>
          </a:p>
        </p:txBody>
      </p:sp>
      <p:pic>
        <p:nvPicPr>
          <p:cNvPr id="17" name="Image 6" descr="preencoded.png"/>
          <p:cNvPicPr>
            <a:picLocks noChangeAspect="1"/>
          </p:cNvPicPr>
          <p:nvPr/>
        </p:nvPicPr>
        <p:blipFill>
          <a:blip r:embed="rId9"/>
          <a:stretch>
            <a:fillRect/>
          </a:stretch>
        </p:blipFill>
        <p:spPr>
          <a:xfrm>
            <a:off x="5028962" y="1761768"/>
            <a:ext cx="4572476" cy="4572476"/>
          </a:xfrm>
          <a:prstGeom prst="rect">
            <a:avLst/>
          </a:prstGeom>
        </p:spPr>
      </p:pic>
      <p:pic>
        <p:nvPicPr>
          <p:cNvPr id="18" name="Image 7" descr="preencoded.png"/>
          <p:cNvPicPr>
            <a:picLocks noChangeAspect="1"/>
          </p:cNvPicPr>
          <p:nvPr/>
        </p:nvPicPr>
        <p:blipFill>
          <a:blip r:embed="rId10"/>
          <a:stretch>
            <a:fillRect/>
          </a:stretch>
        </p:blipFill>
        <p:spPr>
          <a:xfrm>
            <a:off x="6325255" y="4683859"/>
            <a:ext cx="314563" cy="393144"/>
          </a:xfrm>
          <a:prstGeom prst="rect">
            <a:avLst/>
          </a:prstGeom>
        </p:spPr>
      </p:pic>
      <p:sp>
        <p:nvSpPr>
          <p:cNvPr id="19" name="Text 9"/>
          <p:cNvSpPr/>
          <p:nvPr/>
        </p:nvSpPr>
        <p:spPr>
          <a:xfrm>
            <a:off x="782955" y="6585823"/>
            <a:ext cx="13064490" cy="1073706"/>
          </a:xfrm>
          <a:prstGeom prst="rect">
            <a:avLst/>
          </a:prstGeom>
          <a:noFill/>
          <a:ln/>
        </p:spPr>
        <p:txBody>
          <a:bodyPr wrap="square" lIns="0" tIns="0" rIns="0" bIns="0" rtlCol="0" anchor="t"/>
          <a:lstStyle/>
          <a:p>
            <a:pPr marL="0" indent="0" algn="l">
              <a:lnSpc>
                <a:spcPts val="2800"/>
              </a:lnSpc>
              <a:buNone/>
            </a:pPr>
            <a:r>
              <a:rPr lang="en-US" sz="1750" dirty="0">
                <a:solidFill>
                  <a:srgbClr val="E5E0DF"/>
                </a:solidFill>
                <a:latin typeface="Roboto" pitchFamily="34" charset="0"/>
                <a:ea typeface="Roboto" pitchFamily="34" charset="-122"/>
                <a:cs typeface="Roboto" pitchFamily="34" charset="-120"/>
              </a:rPr>
              <a:t>Unlike traditional property investment or crowdfunding platforms, Akiya Reborn leverages blockchain technology to create transparent ownership structures, verifiable renovation tracking, and community governance. This technological foundation provides greater utility, trust, and international accessibility compared to existing solutions.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86182"/>
            <a:ext cx="8242697" cy="708779"/>
          </a:xfrm>
          <a:prstGeom prst="rect">
            <a:avLst/>
          </a:prstGeom>
          <a:noFill/>
          <a:ln/>
        </p:spPr>
        <p:txBody>
          <a:bodyPr wrap="none" lIns="0" tIns="0" rIns="0" bIns="0" rtlCol="0" anchor="t"/>
          <a:lstStyle/>
          <a:p>
            <a:pPr marL="0" indent="0" algn="l">
              <a:lnSpc>
                <a:spcPts val="5550"/>
              </a:lnSpc>
              <a:buNone/>
            </a:pPr>
            <a:r>
              <a:rPr lang="en-US" sz="4450" dirty="0">
                <a:solidFill>
                  <a:srgbClr val="F2F2F3"/>
                </a:solidFill>
                <a:latin typeface="Saira Medium" panose="020B0604020202020204" charset="0"/>
                <a:ea typeface="Poppins Light" pitchFamily="34" charset="-122"/>
                <a:cs typeface="Poppins Light" pitchFamily="34" charset="-120"/>
              </a:rPr>
              <a:t>Why We're Building on Solana</a:t>
            </a:r>
            <a:endParaRPr lang="en-US" sz="4450" dirty="0">
              <a:latin typeface="Saira Medium" panose="020B0604020202020204" charset="0"/>
            </a:endParaRPr>
          </a:p>
        </p:txBody>
      </p:sp>
      <p:pic>
        <p:nvPicPr>
          <p:cNvPr id="3" name="Image 0" descr="preencoded.png"/>
          <p:cNvPicPr>
            <a:picLocks noChangeAspect="1"/>
          </p:cNvPicPr>
          <p:nvPr/>
        </p:nvPicPr>
        <p:blipFill>
          <a:blip r:embed="rId3"/>
          <a:stretch>
            <a:fillRect/>
          </a:stretch>
        </p:blipFill>
        <p:spPr>
          <a:xfrm>
            <a:off x="793790" y="2048589"/>
            <a:ext cx="4158615" cy="2570202"/>
          </a:xfrm>
          <a:prstGeom prst="rect">
            <a:avLst/>
          </a:prstGeom>
        </p:spPr>
      </p:pic>
      <p:sp>
        <p:nvSpPr>
          <p:cNvPr id="4" name="Text 1"/>
          <p:cNvSpPr/>
          <p:nvPr/>
        </p:nvSpPr>
        <p:spPr>
          <a:xfrm>
            <a:off x="793790" y="490227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Real-World Impact</a:t>
            </a:r>
            <a:endParaRPr lang="en-US" sz="2200" dirty="0"/>
          </a:p>
        </p:txBody>
      </p:sp>
      <p:sp>
        <p:nvSpPr>
          <p:cNvPr id="5" name="Text 2"/>
          <p:cNvSpPr/>
          <p:nvPr/>
        </p:nvSpPr>
        <p:spPr>
          <a:xfrm>
            <a:off x="793790" y="5392698"/>
            <a:ext cx="4158615" cy="725805"/>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The Solana ecosystem is hungry for projects with tangible outcomes.</a:t>
            </a:r>
            <a:endParaRPr lang="en-US" sz="1750" dirty="0"/>
          </a:p>
        </p:txBody>
      </p:sp>
      <p:sp>
        <p:nvSpPr>
          <p:cNvPr id="6" name="Text 3"/>
          <p:cNvSpPr/>
          <p:nvPr/>
        </p:nvSpPr>
        <p:spPr>
          <a:xfrm>
            <a:off x="793790" y="6254591"/>
            <a:ext cx="4158615" cy="108870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We connect physical spaces with blockchain technology, creating meaningful experiences.</a:t>
            </a:r>
            <a:endParaRPr lang="en-US" sz="1750" dirty="0"/>
          </a:p>
        </p:txBody>
      </p:sp>
      <p:sp>
        <p:nvSpPr>
          <p:cNvPr id="8" name="Text 4"/>
          <p:cNvSpPr/>
          <p:nvPr/>
        </p:nvSpPr>
        <p:spPr>
          <a:xfrm>
            <a:off x="5235893" y="4902279"/>
            <a:ext cx="3134439"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Technical Advantages</a:t>
            </a:r>
            <a:endParaRPr lang="en-US" sz="2200" dirty="0"/>
          </a:p>
        </p:txBody>
      </p:sp>
      <p:sp>
        <p:nvSpPr>
          <p:cNvPr id="9" name="Text 5"/>
          <p:cNvSpPr/>
          <p:nvPr/>
        </p:nvSpPr>
        <p:spPr>
          <a:xfrm>
            <a:off x="5235893" y="5392698"/>
            <a:ext cx="415861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Roboto Light" pitchFamily="34" charset="0"/>
                <a:ea typeface="Roboto Light" pitchFamily="34" charset="-122"/>
                <a:cs typeface="Roboto Light" pitchFamily="34" charset="-120"/>
              </a:rPr>
              <a:t>High-speed booking systems</a:t>
            </a:r>
            <a:endParaRPr lang="en-US" sz="1750" dirty="0"/>
          </a:p>
        </p:txBody>
      </p:sp>
      <p:sp>
        <p:nvSpPr>
          <p:cNvPr id="10" name="Text 6"/>
          <p:cNvSpPr/>
          <p:nvPr/>
        </p:nvSpPr>
        <p:spPr>
          <a:xfrm>
            <a:off x="5235893" y="5834896"/>
            <a:ext cx="415861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Roboto Light" pitchFamily="34" charset="0"/>
                <a:ea typeface="Roboto Light" pitchFamily="34" charset="-122"/>
                <a:cs typeface="Roboto Light" pitchFamily="34" charset="-120"/>
              </a:rPr>
              <a:t>Low-cost NFT minting</a:t>
            </a:r>
            <a:endParaRPr lang="en-US" sz="1750" dirty="0"/>
          </a:p>
        </p:txBody>
      </p:sp>
      <p:sp>
        <p:nvSpPr>
          <p:cNvPr id="11" name="Text 7"/>
          <p:cNvSpPr/>
          <p:nvPr/>
        </p:nvSpPr>
        <p:spPr>
          <a:xfrm>
            <a:off x="5235893" y="6277094"/>
            <a:ext cx="415861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Roboto Light" pitchFamily="34" charset="0"/>
                <a:ea typeface="Roboto Light" pitchFamily="34" charset="-122"/>
                <a:cs typeface="Roboto Light" pitchFamily="34" charset="-120"/>
              </a:rPr>
              <a:t>On-chain governance</a:t>
            </a:r>
            <a:endParaRPr lang="en-US" sz="1750" dirty="0"/>
          </a:p>
        </p:txBody>
      </p:sp>
      <p:sp>
        <p:nvSpPr>
          <p:cNvPr id="12" name="Text 8"/>
          <p:cNvSpPr/>
          <p:nvPr/>
        </p:nvSpPr>
        <p:spPr>
          <a:xfrm>
            <a:off x="5235893" y="6719292"/>
            <a:ext cx="415861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Roboto Light" pitchFamily="34" charset="0"/>
                <a:ea typeface="Roboto Light" pitchFamily="34" charset="-122"/>
                <a:cs typeface="Roboto Light" pitchFamily="34" charset="-120"/>
              </a:rPr>
              <a:t>Efficient reservation logic</a:t>
            </a:r>
            <a:endParaRPr lang="en-US" sz="1750" dirty="0"/>
          </a:p>
        </p:txBody>
      </p:sp>
      <p:pic>
        <p:nvPicPr>
          <p:cNvPr id="13" name="Image 2" descr="preencoded.png"/>
          <p:cNvPicPr>
            <a:picLocks noChangeAspect="1"/>
          </p:cNvPicPr>
          <p:nvPr/>
        </p:nvPicPr>
        <p:blipFill>
          <a:blip r:embed="rId4"/>
          <a:stretch>
            <a:fillRect/>
          </a:stretch>
        </p:blipFill>
        <p:spPr>
          <a:xfrm>
            <a:off x="9677995" y="2048589"/>
            <a:ext cx="4158615" cy="2570202"/>
          </a:xfrm>
          <a:prstGeom prst="rect">
            <a:avLst/>
          </a:prstGeom>
        </p:spPr>
      </p:pic>
      <p:sp>
        <p:nvSpPr>
          <p:cNvPr id="14" name="Text 9"/>
          <p:cNvSpPr/>
          <p:nvPr/>
        </p:nvSpPr>
        <p:spPr>
          <a:xfrm>
            <a:off x="9677995" y="490227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Poppins Light" pitchFamily="34" charset="0"/>
                <a:ea typeface="Poppins Light" pitchFamily="34" charset="-122"/>
                <a:cs typeface="Poppins Light" pitchFamily="34" charset="-120"/>
              </a:rPr>
              <a:t>Cultural Network</a:t>
            </a:r>
            <a:endParaRPr lang="en-US" sz="2200" dirty="0"/>
          </a:p>
        </p:txBody>
      </p:sp>
      <p:sp>
        <p:nvSpPr>
          <p:cNvPr id="15" name="Text 10"/>
          <p:cNvSpPr/>
          <p:nvPr/>
        </p:nvSpPr>
        <p:spPr>
          <a:xfrm>
            <a:off x="9677995" y="5392698"/>
            <a:ext cx="4158615" cy="362903"/>
          </a:xfrm>
          <a:prstGeom prst="rect">
            <a:avLst/>
          </a:prstGeom>
          <a:noFill/>
          <a:ln/>
        </p:spPr>
        <p:txBody>
          <a:bodyPr wrap="none" lIns="0" tIns="0" rIns="0" bIns="0" rtlCol="0" anchor="t"/>
          <a:lstStyle/>
          <a:p>
            <a:pPr marL="0" indent="0" algn="l">
              <a:lnSpc>
                <a:spcPts val="2850"/>
              </a:lnSpc>
              <a:buNone/>
            </a:pPr>
            <a:r>
              <a:rPr lang="en-US" sz="1750" dirty="0">
                <a:solidFill>
                  <a:srgbClr val="E5E0DF"/>
                </a:solidFill>
                <a:latin typeface="Roboto Light" pitchFamily="34" charset="0"/>
                <a:ea typeface="Roboto Light" pitchFamily="34" charset="-122"/>
                <a:cs typeface="Roboto Light" pitchFamily="34" charset="-120"/>
              </a:rPr>
              <a:t>We're building more than a crypto project.</a:t>
            </a:r>
            <a:endParaRPr lang="en-US" sz="1750" dirty="0"/>
          </a:p>
        </p:txBody>
      </p:sp>
      <p:sp>
        <p:nvSpPr>
          <p:cNvPr id="16" name="Text 11"/>
          <p:cNvSpPr/>
          <p:nvPr/>
        </p:nvSpPr>
        <p:spPr>
          <a:xfrm>
            <a:off x="9677995" y="5891689"/>
            <a:ext cx="4158615" cy="1088708"/>
          </a:xfrm>
          <a:prstGeom prst="rect">
            <a:avLst/>
          </a:prstGeom>
          <a:noFill/>
          <a:ln/>
        </p:spPr>
        <p:txBody>
          <a:bodyPr wrap="square" lIns="0" tIns="0" rIns="0" bIns="0" rtlCol="0" anchor="t"/>
          <a:lstStyle/>
          <a:p>
            <a:pPr marL="0" indent="0" algn="l">
              <a:lnSpc>
                <a:spcPts val="2850"/>
              </a:lnSpc>
              <a:buNone/>
            </a:pPr>
            <a:r>
              <a:rPr lang="en-US" sz="1750" dirty="0">
                <a:solidFill>
                  <a:schemeClr val="bg1"/>
                </a:solidFill>
                <a:latin typeface="Roboto Light" pitchFamily="34" charset="0"/>
                <a:ea typeface="Roboto Light" pitchFamily="34" charset="-122"/>
                <a:cs typeface="Roboto Light" pitchFamily="34" charset="-120"/>
              </a:rPr>
              <a:t>Our vision creates a decentralized cultural infrastructure with global reach and local impact.</a:t>
            </a:r>
            <a:br>
              <a:rPr lang="en-US" sz="1750" dirty="0">
                <a:solidFill>
                  <a:schemeClr val="bg1"/>
                </a:solidFill>
                <a:latin typeface="Roboto Light" pitchFamily="34" charset="0"/>
                <a:ea typeface="Roboto Light" pitchFamily="34" charset="-122"/>
                <a:cs typeface="Roboto Light" pitchFamily="34" charset="-120"/>
              </a:rPr>
            </a:br>
            <a:endParaRPr lang="en-US" sz="1750" dirty="0">
              <a:solidFill>
                <a:schemeClr val="bg1"/>
              </a:solidFill>
            </a:endParaRPr>
          </a:p>
        </p:txBody>
      </p:sp>
      <p:pic>
        <p:nvPicPr>
          <p:cNvPr id="17" name="図 16">
            <a:extLst>
              <a:ext uri="{FF2B5EF4-FFF2-40B4-BE49-F238E27FC236}">
                <a16:creationId xmlns:a16="http://schemas.microsoft.com/office/drawing/2014/main" id="{23208A80-A674-60F8-BC5A-4801704DAB46}"/>
              </a:ext>
            </a:extLst>
          </p:cNvPr>
          <p:cNvPicPr>
            <a:picLocks noChangeAspect="1"/>
          </p:cNvPicPr>
          <p:nvPr/>
        </p:nvPicPr>
        <p:blipFill>
          <a:blip r:embed="rId5"/>
          <a:stretch>
            <a:fillRect/>
          </a:stretch>
        </p:blipFill>
        <p:spPr>
          <a:xfrm>
            <a:off x="5472524" y="2171824"/>
            <a:ext cx="3229426" cy="257020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042868"/>
            <a:ext cx="7388900"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Saira Medium" pitchFamily="34" charset="0"/>
                <a:ea typeface="Saira Medium" pitchFamily="34" charset="-122"/>
                <a:cs typeface="Saira Medium" pitchFamily="34" charset="-120"/>
              </a:rPr>
              <a:t>Sustainable Business Model</a:t>
            </a:r>
            <a:endParaRPr lang="en-US" sz="4450" dirty="0"/>
          </a:p>
        </p:txBody>
      </p:sp>
      <p:sp>
        <p:nvSpPr>
          <p:cNvPr id="3" name="Shape 1"/>
          <p:cNvSpPr/>
          <p:nvPr/>
        </p:nvSpPr>
        <p:spPr>
          <a:xfrm>
            <a:off x="793790" y="3225998"/>
            <a:ext cx="3005495" cy="226814"/>
          </a:xfrm>
          <a:prstGeom prst="roundRect">
            <a:avLst>
              <a:gd name="adj" fmla="val 90006"/>
            </a:avLst>
          </a:prstGeom>
          <a:solidFill>
            <a:srgbClr val="030303"/>
          </a:solidFill>
          <a:ln w="22860">
            <a:solidFill>
              <a:srgbClr val="FC8337"/>
            </a:solidFill>
            <a:prstDash val="solid"/>
          </a:ln>
        </p:spPr>
      </p:sp>
      <p:sp>
        <p:nvSpPr>
          <p:cNvPr id="4" name="Text 2"/>
          <p:cNvSpPr/>
          <p:nvPr/>
        </p:nvSpPr>
        <p:spPr>
          <a:xfrm>
            <a:off x="793790" y="379297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NFT Sales Revenue</a:t>
            </a:r>
            <a:endParaRPr lang="en-US" sz="2200" dirty="0"/>
          </a:p>
        </p:txBody>
      </p:sp>
      <p:sp>
        <p:nvSpPr>
          <p:cNvPr id="5" name="Text 3"/>
          <p:cNvSpPr/>
          <p:nvPr/>
        </p:nvSpPr>
        <p:spPr>
          <a:xfrm>
            <a:off x="793790" y="4283393"/>
            <a:ext cx="3005495" cy="2903220"/>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Initial funding comes from tiered NFT sales representing fractional benefits in specific akiya properties. Early supporters receive premium access rights and enhanced governance capabilities in the DAO structure.</a:t>
            </a:r>
            <a:endParaRPr lang="en-US" sz="1750" dirty="0"/>
          </a:p>
        </p:txBody>
      </p:sp>
      <p:sp>
        <p:nvSpPr>
          <p:cNvPr id="6" name="Shape 4"/>
          <p:cNvSpPr/>
          <p:nvPr/>
        </p:nvSpPr>
        <p:spPr>
          <a:xfrm>
            <a:off x="4139446" y="2885718"/>
            <a:ext cx="3005614" cy="226814"/>
          </a:xfrm>
          <a:prstGeom prst="roundRect">
            <a:avLst>
              <a:gd name="adj" fmla="val 90006"/>
            </a:avLst>
          </a:prstGeom>
          <a:solidFill>
            <a:srgbClr val="030303"/>
          </a:solidFill>
          <a:ln w="22860">
            <a:solidFill>
              <a:srgbClr val="FC8337"/>
            </a:solidFill>
            <a:prstDash val="solid"/>
          </a:ln>
        </p:spPr>
      </p:sp>
      <p:sp>
        <p:nvSpPr>
          <p:cNvPr id="7" name="Text 5"/>
          <p:cNvSpPr/>
          <p:nvPr/>
        </p:nvSpPr>
        <p:spPr>
          <a:xfrm>
            <a:off x="4139446" y="3452693"/>
            <a:ext cx="291905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Booking Fee Structure</a:t>
            </a:r>
            <a:endParaRPr lang="en-US" sz="2200" dirty="0"/>
          </a:p>
        </p:txBody>
      </p:sp>
      <p:sp>
        <p:nvSpPr>
          <p:cNvPr id="8" name="Text 6"/>
          <p:cNvSpPr/>
          <p:nvPr/>
        </p:nvSpPr>
        <p:spPr>
          <a:xfrm>
            <a:off x="4139446" y="3943112"/>
            <a:ext cx="3005614" cy="2903220"/>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Once properties are operational, we collect a 15% commission on all bookings made through our platform. NFT holders receive discounted rates, while non-holders pay premium prices for available dates.</a:t>
            </a:r>
            <a:endParaRPr lang="en-US" sz="1750" dirty="0"/>
          </a:p>
        </p:txBody>
      </p:sp>
      <p:sp>
        <p:nvSpPr>
          <p:cNvPr id="9" name="Shape 7"/>
          <p:cNvSpPr/>
          <p:nvPr/>
        </p:nvSpPr>
        <p:spPr>
          <a:xfrm>
            <a:off x="7485221" y="2545437"/>
            <a:ext cx="3005614" cy="226814"/>
          </a:xfrm>
          <a:prstGeom prst="roundRect">
            <a:avLst>
              <a:gd name="adj" fmla="val 90006"/>
            </a:avLst>
          </a:prstGeom>
          <a:solidFill>
            <a:srgbClr val="030303"/>
          </a:solidFill>
          <a:ln w="22860">
            <a:solidFill>
              <a:srgbClr val="FC8337"/>
            </a:solidFill>
            <a:prstDash val="solid"/>
          </a:ln>
        </p:spPr>
      </p:sp>
      <p:sp>
        <p:nvSpPr>
          <p:cNvPr id="10" name="Text 8"/>
          <p:cNvSpPr/>
          <p:nvPr/>
        </p:nvSpPr>
        <p:spPr>
          <a:xfrm>
            <a:off x="7485221" y="311241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Revenue Sharing</a:t>
            </a:r>
            <a:endParaRPr lang="en-US" sz="2200" dirty="0"/>
          </a:p>
        </p:txBody>
      </p:sp>
      <p:sp>
        <p:nvSpPr>
          <p:cNvPr id="11" name="Text 9"/>
          <p:cNvSpPr/>
          <p:nvPr/>
        </p:nvSpPr>
        <p:spPr>
          <a:xfrm>
            <a:off x="7485221" y="3602831"/>
            <a:ext cx="3005614" cy="2903220"/>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Property owners receive 70% of net booking revenue, creating a sustainable income stream that incentivizes more owners to list their akiya properties on our platform, driving organic growth.</a:t>
            </a:r>
            <a:endParaRPr lang="en-US" sz="1750" dirty="0"/>
          </a:p>
        </p:txBody>
      </p:sp>
      <p:sp>
        <p:nvSpPr>
          <p:cNvPr id="12" name="Shape 10"/>
          <p:cNvSpPr/>
          <p:nvPr/>
        </p:nvSpPr>
        <p:spPr>
          <a:xfrm>
            <a:off x="10830997" y="2205276"/>
            <a:ext cx="3005614" cy="226814"/>
          </a:xfrm>
          <a:prstGeom prst="roundRect">
            <a:avLst>
              <a:gd name="adj" fmla="val 90006"/>
            </a:avLst>
          </a:prstGeom>
          <a:solidFill>
            <a:srgbClr val="030303"/>
          </a:solidFill>
          <a:ln w="22860">
            <a:solidFill>
              <a:srgbClr val="FC8337"/>
            </a:solidFill>
            <a:prstDash val="solid"/>
          </a:ln>
        </p:spPr>
      </p:sp>
      <p:sp>
        <p:nvSpPr>
          <p:cNvPr id="13" name="Text 11"/>
          <p:cNvSpPr/>
          <p:nvPr/>
        </p:nvSpPr>
        <p:spPr>
          <a:xfrm>
            <a:off x="10830997" y="277225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DAO Treasury</a:t>
            </a:r>
            <a:endParaRPr lang="en-US" sz="2200" dirty="0"/>
          </a:p>
        </p:txBody>
      </p:sp>
      <p:sp>
        <p:nvSpPr>
          <p:cNvPr id="14" name="Text 12"/>
          <p:cNvSpPr/>
          <p:nvPr/>
        </p:nvSpPr>
        <p:spPr>
          <a:xfrm>
            <a:off x="10830997" y="3262670"/>
            <a:ext cx="3005614" cy="254031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A portion of all revenue flows into the DAO treasury, funding maintenance, future acquisitions, and community-driven initiatives as determined by governance votes.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74688" y="864751"/>
            <a:ext cx="4202311" cy="525304"/>
          </a:xfrm>
          <a:prstGeom prst="rect">
            <a:avLst/>
          </a:prstGeom>
          <a:noFill/>
          <a:ln/>
        </p:spPr>
        <p:txBody>
          <a:bodyPr wrap="none" lIns="0" tIns="0" rIns="0" bIns="0" rtlCol="0" anchor="t"/>
          <a:lstStyle/>
          <a:p>
            <a:pPr marL="0" indent="0" algn="l">
              <a:lnSpc>
                <a:spcPts val="4100"/>
              </a:lnSpc>
              <a:buNone/>
            </a:pPr>
            <a:r>
              <a:rPr lang="en-US" sz="3300" dirty="0">
                <a:solidFill>
                  <a:srgbClr val="FFFFFF"/>
                </a:solidFill>
                <a:latin typeface="Saira Medium" pitchFamily="34" charset="0"/>
                <a:ea typeface="Saira Medium" pitchFamily="34" charset="-122"/>
                <a:cs typeface="Saira Medium" pitchFamily="34" charset="-120"/>
              </a:rPr>
              <a:t>Strategic Roadmap</a:t>
            </a:r>
            <a:endParaRPr lang="en-US" sz="3300" dirty="0"/>
          </a:p>
        </p:txBody>
      </p:sp>
      <p:sp>
        <p:nvSpPr>
          <p:cNvPr id="4" name="Shape 1"/>
          <p:cNvSpPr/>
          <p:nvPr/>
        </p:nvSpPr>
        <p:spPr>
          <a:xfrm>
            <a:off x="6263759" y="1642110"/>
            <a:ext cx="22860" cy="5722620"/>
          </a:xfrm>
          <a:prstGeom prst="roundRect">
            <a:avLst>
              <a:gd name="adj" fmla="val 661788"/>
            </a:avLst>
          </a:prstGeom>
          <a:solidFill>
            <a:srgbClr val="FFFFFF">
              <a:alpha val="24000"/>
            </a:srgbClr>
          </a:solidFill>
          <a:ln/>
        </p:spPr>
      </p:sp>
      <p:sp>
        <p:nvSpPr>
          <p:cNvPr id="5" name="Shape 2"/>
          <p:cNvSpPr/>
          <p:nvPr/>
        </p:nvSpPr>
        <p:spPr>
          <a:xfrm>
            <a:off x="6429970" y="2008823"/>
            <a:ext cx="504230" cy="22860"/>
          </a:xfrm>
          <a:prstGeom prst="roundRect">
            <a:avLst>
              <a:gd name="adj" fmla="val 661788"/>
            </a:avLst>
          </a:prstGeom>
          <a:solidFill>
            <a:srgbClr val="FC8337"/>
          </a:solidFill>
          <a:ln/>
        </p:spPr>
      </p:sp>
      <p:sp>
        <p:nvSpPr>
          <p:cNvPr id="6" name="Shape 3"/>
          <p:cNvSpPr/>
          <p:nvPr/>
        </p:nvSpPr>
        <p:spPr>
          <a:xfrm>
            <a:off x="6074688" y="1831181"/>
            <a:ext cx="378143" cy="378143"/>
          </a:xfrm>
          <a:prstGeom prst="roundRect">
            <a:avLst>
              <a:gd name="adj" fmla="val 40007"/>
            </a:avLst>
          </a:prstGeom>
          <a:solidFill>
            <a:srgbClr val="030303"/>
          </a:solidFill>
          <a:ln w="15240">
            <a:solidFill>
              <a:srgbClr val="FC8337"/>
            </a:solidFill>
            <a:prstDash val="solid"/>
          </a:ln>
        </p:spPr>
      </p:sp>
      <p:pic>
        <p:nvPicPr>
          <p:cNvPr id="7" name="Image 1" descr="preencoded.png"/>
          <p:cNvPicPr>
            <a:picLocks noChangeAspect="1"/>
          </p:cNvPicPr>
          <p:nvPr/>
        </p:nvPicPr>
        <p:blipFill>
          <a:blip r:embed="rId4"/>
          <a:stretch>
            <a:fillRect/>
          </a:stretch>
        </p:blipFill>
        <p:spPr>
          <a:xfrm>
            <a:off x="6137731" y="1862673"/>
            <a:ext cx="252055" cy="315158"/>
          </a:xfrm>
          <a:prstGeom prst="rect">
            <a:avLst/>
          </a:prstGeom>
        </p:spPr>
      </p:pic>
      <p:sp>
        <p:nvSpPr>
          <p:cNvPr id="8" name="Text 4"/>
          <p:cNvSpPr/>
          <p:nvPr/>
        </p:nvSpPr>
        <p:spPr>
          <a:xfrm>
            <a:off x="7104221" y="1810107"/>
            <a:ext cx="2581513" cy="262652"/>
          </a:xfrm>
          <a:prstGeom prst="rect">
            <a:avLst/>
          </a:prstGeom>
          <a:noFill/>
          <a:ln/>
        </p:spPr>
        <p:txBody>
          <a:bodyPr wrap="none" lIns="0" tIns="0" rIns="0" bIns="0" rtlCol="0" anchor="t"/>
          <a:lstStyle/>
          <a:p>
            <a:pPr marL="0" indent="0" algn="l">
              <a:lnSpc>
                <a:spcPts val="2050"/>
              </a:lnSpc>
              <a:buNone/>
            </a:pPr>
            <a:r>
              <a:rPr lang="en-US" sz="1650" dirty="0">
                <a:solidFill>
                  <a:srgbClr val="E5E0DF"/>
                </a:solidFill>
                <a:latin typeface="Saira Medium" pitchFamily="34" charset="0"/>
                <a:ea typeface="Saira Medium" pitchFamily="34" charset="-122"/>
                <a:cs typeface="Saira Medium" pitchFamily="34" charset="-120"/>
              </a:rPr>
              <a:t>Q2 2025: Proof of Concept</a:t>
            </a:r>
            <a:endParaRPr lang="en-US" sz="1650" dirty="0"/>
          </a:p>
        </p:txBody>
      </p:sp>
      <p:sp>
        <p:nvSpPr>
          <p:cNvPr id="9" name="Text 5"/>
          <p:cNvSpPr/>
          <p:nvPr/>
        </p:nvSpPr>
        <p:spPr>
          <a:xfrm>
            <a:off x="7104221" y="2173605"/>
            <a:ext cx="6937891" cy="537924"/>
          </a:xfrm>
          <a:prstGeom prst="rect">
            <a:avLst/>
          </a:prstGeom>
          <a:noFill/>
          <a:ln/>
        </p:spPr>
        <p:txBody>
          <a:bodyPr wrap="square" lIns="0" tIns="0" rIns="0" bIns="0" rtlCol="0" anchor="t"/>
          <a:lstStyle/>
          <a:p>
            <a:pPr marL="0" indent="0" algn="l">
              <a:lnSpc>
                <a:spcPts val="2100"/>
              </a:lnSpc>
              <a:buNone/>
            </a:pPr>
            <a:r>
              <a:rPr lang="en-US" sz="1300" dirty="0">
                <a:solidFill>
                  <a:srgbClr val="E5E0DF"/>
                </a:solidFill>
                <a:latin typeface="Roboto" pitchFamily="34" charset="0"/>
                <a:ea typeface="Roboto" pitchFamily="34" charset="-122"/>
                <a:cs typeface="Roboto" pitchFamily="34" charset="-120"/>
              </a:rPr>
              <a:t>Launch platform MVP with initial property listings. Begin NFT sales for first flagship akiya renovation project. Establish legal framework and partnerships with local craftsmen.</a:t>
            </a:r>
            <a:endParaRPr lang="en-US" sz="1300" dirty="0"/>
          </a:p>
        </p:txBody>
      </p:sp>
      <p:sp>
        <p:nvSpPr>
          <p:cNvPr id="10" name="Shape 6"/>
          <p:cNvSpPr/>
          <p:nvPr/>
        </p:nvSpPr>
        <p:spPr>
          <a:xfrm>
            <a:off x="6429970" y="3414236"/>
            <a:ext cx="504230" cy="22860"/>
          </a:xfrm>
          <a:prstGeom prst="roundRect">
            <a:avLst>
              <a:gd name="adj" fmla="val 661788"/>
            </a:avLst>
          </a:prstGeom>
          <a:solidFill>
            <a:srgbClr val="FC8337"/>
          </a:solidFill>
          <a:ln/>
        </p:spPr>
      </p:sp>
      <p:sp>
        <p:nvSpPr>
          <p:cNvPr id="11" name="Shape 7"/>
          <p:cNvSpPr/>
          <p:nvPr/>
        </p:nvSpPr>
        <p:spPr>
          <a:xfrm>
            <a:off x="6074688" y="3236595"/>
            <a:ext cx="378143" cy="378143"/>
          </a:xfrm>
          <a:prstGeom prst="roundRect">
            <a:avLst>
              <a:gd name="adj" fmla="val 40007"/>
            </a:avLst>
          </a:prstGeom>
          <a:solidFill>
            <a:srgbClr val="030303"/>
          </a:solidFill>
          <a:ln w="15240">
            <a:solidFill>
              <a:srgbClr val="FC8337"/>
            </a:solidFill>
            <a:prstDash val="solid"/>
          </a:ln>
        </p:spPr>
      </p:sp>
      <p:pic>
        <p:nvPicPr>
          <p:cNvPr id="12" name="Image 2" descr="preencoded.png"/>
          <p:cNvPicPr>
            <a:picLocks noChangeAspect="1"/>
          </p:cNvPicPr>
          <p:nvPr/>
        </p:nvPicPr>
        <p:blipFill>
          <a:blip r:embed="rId5"/>
          <a:stretch>
            <a:fillRect/>
          </a:stretch>
        </p:blipFill>
        <p:spPr>
          <a:xfrm>
            <a:off x="6137731" y="3268087"/>
            <a:ext cx="252055" cy="315158"/>
          </a:xfrm>
          <a:prstGeom prst="rect">
            <a:avLst/>
          </a:prstGeom>
        </p:spPr>
      </p:pic>
      <p:sp>
        <p:nvSpPr>
          <p:cNvPr id="13" name="Text 8"/>
          <p:cNvSpPr/>
          <p:nvPr/>
        </p:nvSpPr>
        <p:spPr>
          <a:xfrm>
            <a:off x="7104221" y="3215521"/>
            <a:ext cx="2304455" cy="262652"/>
          </a:xfrm>
          <a:prstGeom prst="rect">
            <a:avLst/>
          </a:prstGeom>
          <a:noFill/>
          <a:ln/>
        </p:spPr>
        <p:txBody>
          <a:bodyPr wrap="none" lIns="0" tIns="0" rIns="0" bIns="0" rtlCol="0" anchor="t"/>
          <a:lstStyle/>
          <a:p>
            <a:pPr marL="0" indent="0" algn="l">
              <a:lnSpc>
                <a:spcPts val="2050"/>
              </a:lnSpc>
              <a:buNone/>
            </a:pPr>
            <a:r>
              <a:rPr lang="en-US" sz="1650" dirty="0">
                <a:solidFill>
                  <a:srgbClr val="E5E0DF"/>
                </a:solidFill>
                <a:latin typeface="Saira Medium" pitchFamily="34" charset="0"/>
                <a:ea typeface="Saira Medium" pitchFamily="34" charset="-122"/>
                <a:cs typeface="Saira Medium" pitchFamily="34" charset="-120"/>
              </a:rPr>
              <a:t>Q3 2025: First Property</a:t>
            </a:r>
            <a:endParaRPr lang="en-US" sz="1650" dirty="0"/>
          </a:p>
        </p:txBody>
      </p:sp>
      <p:sp>
        <p:nvSpPr>
          <p:cNvPr id="14" name="Text 9"/>
          <p:cNvSpPr/>
          <p:nvPr/>
        </p:nvSpPr>
        <p:spPr>
          <a:xfrm>
            <a:off x="7104221" y="3579019"/>
            <a:ext cx="6937891" cy="537924"/>
          </a:xfrm>
          <a:prstGeom prst="rect">
            <a:avLst/>
          </a:prstGeom>
          <a:noFill/>
          <a:ln/>
        </p:spPr>
        <p:txBody>
          <a:bodyPr wrap="square" lIns="0" tIns="0" rIns="0" bIns="0" rtlCol="0" anchor="t"/>
          <a:lstStyle/>
          <a:p>
            <a:pPr marL="0" indent="0" algn="l">
              <a:lnSpc>
                <a:spcPts val="2100"/>
              </a:lnSpc>
              <a:buNone/>
            </a:pPr>
            <a:r>
              <a:rPr lang="en-US" sz="1300" dirty="0">
                <a:solidFill>
                  <a:srgbClr val="E5E0DF"/>
                </a:solidFill>
                <a:latin typeface="Roboto" pitchFamily="34" charset="0"/>
                <a:ea typeface="Roboto" pitchFamily="34" charset="-122"/>
                <a:cs typeface="Roboto" pitchFamily="34" charset="-120"/>
              </a:rPr>
              <a:t>Complete renovation of flagship property. Launch booking system for NFT holders. Implement feedback loop and document success metrics for future scaling.</a:t>
            </a:r>
            <a:endParaRPr lang="en-US" sz="1300" dirty="0"/>
          </a:p>
        </p:txBody>
      </p:sp>
      <p:sp>
        <p:nvSpPr>
          <p:cNvPr id="15" name="Shape 10"/>
          <p:cNvSpPr/>
          <p:nvPr/>
        </p:nvSpPr>
        <p:spPr>
          <a:xfrm>
            <a:off x="6429970" y="4819650"/>
            <a:ext cx="504230" cy="22860"/>
          </a:xfrm>
          <a:prstGeom prst="roundRect">
            <a:avLst>
              <a:gd name="adj" fmla="val 661788"/>
            </a:avLst>
          </a:prstGeom>
          <a:solidFill>
            <a:srgbClr val="FC8337"/>
          </a:solidFill>
          <a:ln/>
        </p:spPr>
      </p:sp>
      <p:sp>
        <p:nvSpPr>
          <p:cNvPr id="16" name="Shape 11"/>
          <p:cNvSpPr/>
          <p:nvPr/>
        </p:nvSpPr>
        <p:spPr>
          <a:xfrm>
            <a:off x="6074688" y="4642009"/>
            <a:ext cx="378143" cy="378143"/>
          </a:xfrm>
          <a:prstGeom prst="roundRect">
            <a:avLst>
              <a:gd name="adj" fmla="val 40007"/>
            </a:avLst>
          </a:prstGeom>
          <a:solidFill>
            <a:srgbClr val="030303"/>
          </a:solidFill>
          <a:ln w="15240">
            <a:solidFill>
              <a:srgbClr val="FC8337"/>
            </a:solidFill>
            <a:prstDash val="solid"/>
          </a:ln>
        </p:spPr>
      </p:sp>
      <p:pic>
        <p:nvPicPr>
          <p:cNvPr id="17" name="Image 3" descr="preencoded.png"/>
          <p:cNvPicPr>
            <a:picLocks noChangeAspect="1"/>
          </p:cNvPicPr>
          <p:nvPr/>
        </p:nvPicPr>
        <p:blipFill>
          <a:blip r:embed="rId6"/>
          <a:stretch>
            <a:fillRect/>
          </a:stretch>
        </p:blipFill>
        <p:spPr>
          <a:xfrm>
            <a:off x="6137731" y="4673501"/>
            <a:ext cx="252055" cy="315158"/>
          </a:xfrm>
          <a:prstGeom prst="rect">
            <a:avLst/>
          </a:prstGeom>
        </p:spPr>
      </p:pic>
      <p:sp>
        <p:nvSpPr>
          <p:cNvPr id="18" name="Text 12"/>
          <p:cNvSpPr/>
          <p:nvPr/>
        </p:nvSpPr>
        <p:spPr>
          <a:xfrm>
            <a:off x="7104221" y="4620935"/>
            <a:ext cx="2452092" cy="262652"/>
          </a:xfrm>
          <a:prstGeom prst="rect">
            <a:avLst/>
          </a:prstGeom>
          <a:noFill/>
          <a:ln/>
        </p:spPr>
        <p:txBody>
          <a:bodyPr wrap="none" lIns="0" tIns="0" rIns="0" bIns="0" rtlCol="0" anchor="t"/>
          <a:lstStyle/>
          <a:p>
            <a:pPr marL="0" indent="0" algn="l">
              <a:lnSpc>
                <a:spcPts val="2050"/>
              </a:lnSpc>
              <a:buNone/>
            </a:pPr>
            <a:r>
              <a:rPr lang="en-US" sz="1650" dirty="0">
                <a:solidFill>
                  <a:srgbClr val="E5E0DF"/>
                </a:solidFill>
                <a:latin typeface="Saira Medium" pitchFamily="34" charset="0"/>
                <a:ea typeface="Saira Medium" pitchFamily="34" charset="-122"/>
                <a:cs typeface="Saira Medium" pitchFamily="34" charset="-120"/>
              </a:rPr>
              <a:t>Q4 2025: DAO Formation</a:t>
            </a:r>
            <a:endParaRPr lang="en-US" sz="1650" dirty="0"/>
          </a:p>
        </p:txBody>
      </p:sp>
      <p:sp>
        <p:nvSpPr>
          <p:cNvPr id="19" name="Text 13"/>
          <p:cNvSpPr/>
          <p:nvPr/>
        </p:nvSpPr>
        <p:spPr>
          <a:xfrm>
            <a:off x="7104221" y="4984432"/>
            <a:ext cx="6937891" cy="806887"/>
          </a:xfrm>
          <a:prstGeom prst="rect">
            <a:avLst/>
          </a:prstGeom>
          <a:noFill/>
          <a:ln/>
        </p:spPr>
        <p:txBody>
          <a:bodyPr wrap="square" lIns="0" tIns="0" rIns="0" bIns="0" rtlCol="0" anchor="t"/>
          <a:lstStyle/>
          <a:p>
            <a:pPr marL="0" indent="0" algn="l">
              <a:lnSpc>
                <a:spcPts val="2100"/>
              </a:lnSpc>
              <a:buNone/>
            </a:pPr>
            <a:r>
              <a:rPr lang="en-US" sz="1300" dirty="0">
                <a:solidFill>
                  <a:srgbClr val="E5E0DF"/>
                </a:solidFill>
                <a:latin typeface="Roboto" pitchFamily="34" charset="0"/>
                <a:ea typeface="Roboto" pitchFamily="34" charset="-122"/>
                <a:cs typeface="Roboto" pitchFamily="34" charset="-120"/>
              </a:rPr>
              <a:t>Transition to full DAO governance model. Expand to three additional properties across different regions. Begin international marketing campaign targeting digital nomads and cultural tourists.</a:t>
            </a:r>
            <a:endParaRPr lang="en-US" sz="1300" dirty="0"/>
          </a:p>
        </p:txBody>
      </p:sp>
      <p:sp>
        <p:nvSpPr>
          <p:cNvPr id="20" name="Shape 14"/>
          <p:cNvSpPr/>
          <p:nvPr/>
        </p:nvSpPr>
        <p:spPr>
          <a:xfrm>
            <a:off x="6429970" y="6494026"/>
            <a:ext cx="504230" cy="22860"/>
          </a:xfrm>
          <a:prstGeom prst="roundRect">
            <a:avLst>
              <a:gd name="adj" fmla="val 661788"/>
            </a:avLst>
          </a:prstGeom>
          <a:solidFill>
            <a:srgbClr val="FC8337"/>
          </a:solidFill>
          <a:ln/>
        </p:spPr>
      </p:sp>
      <p:sp>
        <p:nvSpPr>
          <p:cNvPr id="21" name="Shape 15"/>
          <p:cNvSpPr/>
          <p:nvPr/>
        </p:nvSpPr>
        <p:spPr>
          <a:xfrm>
            <a:off x="6074688" y="6316385"/>
            <a:ext cx="378143" cy="378143"/>
          </a:xfrm>
          <a:prstGeom prst="roundRect">
            <a:avLst>
              <a:gd name="adj" fmla="val 40007"/>
            </a:avLst>
          </a:prstGeom>
          <a:solidFill>
            <a:srgbClr val="030303"/>
          </a:solidFill>
          <a:ln w="15240">
            <a:solidFill>
              <a:srgbClr val="FC8337"/>
            </a:solidFill>
            <a:prstDash val="solid"/>
          </a:ln>
        </p:spPr>
      </p:sp>
      <p:pic>
        <p:nvPicPr>
          <p:cNvPr id="22" name="Image 4" descr="preencoded.png"/>
          <p:cNvPicPr>
            <a:picLocks noChangeAspect="1"/>
          </p:cNvPicPr>
          <p:nvPr/>
        </p:nvPicPr>
        <p:blipFill>
          <a:blip r:embed="rId7"/>
          <a:stretch>
            <a:fillRect/>
          </a:stretch>
        </p:blipFill>
        <p:spPr>
          <a:xfrm>
            <a:off x="6137731" y="6347877"/>
            <a:ext cx="252055" cy="315158"/>
          </a:xfrm>
          <a:prstGeom prst="rect">
            <a:avLst/>
          </a:prstGeom>
        </p:spPr>
      </p:pic>
      <p:sp>
        <p:nvSpPr>
          <p:cNvPr id="23" name="Text 16"/>
          <p:cNvSpPr/>
          <p:nvPr/>
        </p:nvSpPr>
        <p:spPr>
          <a:xfrm>
            <a:off x="7104221" y="6295311"/>
            <a:ext cx="2988707" cy="262652"/>
          </a:xfrm>
          <a:prstGeom prst="rect">
            <a:avLst/>
          </a:prstGeom>
          <a:noFill/>
          <a:ln/>
        </p:spPr>
        <p:txBody>
          <a:bodyPr wrap="none" lIns="0" tIns="0" rIns="0" bIns="0" rtlCol="0" anchor="t"/>
          <a:lstStyle/>
          <a:p>
            <a:pPr marL="0" indent="0" algn="l">
              <a:lnSpc>
                <a:spcPts val="2050"/>
              </a:lnSpc>
              <a:buNone/>
            </a:pPr>
            <a:r>
              <a:rPr lang="en-US" sz="1650" dirty="0">
                <a:solidFill>
                  <a:srgbClr val="E5E0DF"/>
                </a:solidFill>
                <a:latin typeface="Saira Medium" pitchFamily="34" charset="0"/>
                <a:ea typeface="Saira Medium" pitchFamily="34" charset="-122"/>
                <a:cs typeface="Saira Medium" pitchFamily="34" charset="-120"/>
              </a:rPr>
              <a:t>Q2 2026: Multi-Region Scaling</a:t>
            </a:r>
            <a:endParaRPr lang="en-US" sz="1650" dirty="0"/>
          </a:p>
        </p:txBody>
      </p:sp>
      <p:sp>
        <p:nvSpPr>
          <p:cNvPr id="24" name="Text 17"/>
          <p:cNvSpPr/>
          <p:nvPr/>
        </p:nvSpPr>
        <p:spPr>
          <a:xfrm>
            <a:off x="7104221" y="6658808"/>
            <a:ext cx="6937891" cy="537924"/>
          </a:xfrm>
          <a:prstGeom prst="rect">
            <a:avLst/>
          </a:prstGeom>
          <a:noFill/>
          <a:ln/>
        </p:spPr>
        <p:txBody>
          <a:bodyPr wrap="square" lIns="0" tIns="0" rIns="0" bIns="0" rtlCol="0" anchor="t"/>
          <a:lstStyle/>
          <a:p>
            <a:pPr marL="0" indent="0" algn="l">
              <a:lnSpc>
                <a:spcPts val="2100"/>
              </a:lnSpc>
              <a:buNone/>
            </a:pPr>
            <a:r>
              <a:rPr lang="en-US" sz="1300" dirty="0">
                <a:solidFill>
                  <a:srgbClr val="E5E0DF"/>
                </a:solidFill>
                <a:latin typeface="Roboto" pitchFamily="34" charset="0"/>
                <a:ea typeface="Roboto" pitchFamily="34" charset="-122"/>
                <a:cs typeface="Roboto" pitchFamily="34" charset="-120"/>
              </a:rPr>
              <a:t>Expand to 10+ properties across diverse Japanese regions. Implement cross-property benefits for NFT holders. Develop partnerships with local experience providers.</a:t>
            </a:r>
            <a:endParaRPr lang="en-US" sz="13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1312</Words>
  <Application>Microsoft Office PowerPoint</Application>
  <PresentationFormat>ユーザー設定</PresentationFormat>
  <Paragraphs>102</Paragraphs>
  <Slides>12</Slides>
  <Notes>12</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12</vt:i4>
      </vt:variant>
    </vt:vector>
  </HeadingPairs>
  <TitlesOfParts>
    <vt:vector size="18" baseType="lpstr">
      <vt:lpstr>Arial</vt:lpstr>
      <vt:lpstr>Roboto</vt:lpstr>
      <vt:lpstr>Roboto Light</vt:lpstr>
      <vt:lpstr>Saira Medium</vt:lpstr>
      <vt:lpstr>Poppins Light</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Momo Ame</cp:lastModifiedBy>
  <cp:revision>3</cp:revision>
  <dcterms:created xsi:type="dcterms:W3CDTF">2025-04-23T13:42:47Z</dcterms:created>
  <dcterms:modified xsi:type="dcterms:W3CDTF">2025-05-16T12:16:52Z</dcterms:modified>
</cp:coreProperties>
</file>